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85" r:id="rId3"/>
    <p:sldId id="258" r:id="rId4"/>
    <p:sldId id="259" r:id="rId5"/>
    <p:sldId id="313" r:id="rId6"/>
    <p:sldId id="314" r:id="rId7"/>
    <p:sldId id="288" r:id="rId8"/>
    <p:sldId id="295" r:id="rId9"/>
    <p:sldId id="302" r:id="rId10"/>
    <p:sldId id="304" r:id="rId11"/>
    <p:sldId id="300" r:id="rId12"/>
    <p:sldId id="301" r:id="rId13"/>
    <p:sldId id="296" r:id="rId14"/>
    <p:sldId id="297" r:id="rId15"/>
    <p:sldId id="298" r:id="rId16"/>
    <p:sldId id="299" r:id="rId17"/>
    <p:sldId id="290" r:id="rId18"/>
    <p:sldId id="315" r:id="rId19"/>
    <p:sldId id="281" r:id="rId20"/>
    <p:sldId id="292" r:id="rId21"/>
    <p:sldId id="282" r:id="rId22"/>
    <p:sldId id="275" r:id="rId23"/>
    <p:sldId id="293" r:id="rId24"/>
    <p:sldId id="267" r:id="rId25"/>
    <p:sldId id="305" r:id="rId26"/>
    <p:sldId id="307" r:id="rId27"/>
    <p:sldId id="312" r:id="rId28"/>
    <p:sldId id="311" r:id="rId29"/>
    <p:sldId id="310" r:id="rId30"/>
    <p:sldId id="306" r:id="rId31"/>
    <p:sldId id="309" r:id="rId32"/>
    <p:sldId id="308" r:id="rId33"/>
    <p:sldId id="283" r:id="rId34"/>
    <p:sldId id="277" r:id="rId35"/>
    <p:sldId id="280" r:id="rId3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4AC8E"/>
    <a:srgbClr val="66FF33"/>
    <a:srgbClr val="FDFDF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19" autoAdjust="0"/>
    <p:restoredTop sz="94660"/>
  </p:normalViewPr>
  <p:slideViewPr>
    <p:cSldViewPr snapToGrid="0">
      <p:cViewPr>
        <p:scale>
          <a:sx n="68" d="100"/>
          <a:sy n="68" d="100"/>
        </p:scale>
        <p:origin x="-798" y="-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53B400B-13E7-4092-903F-9AB890B23E9A}" type="datetimeFigureOut">
              <a:rPr lang="zh-CN" altLang="en-US"/>
              <a:pPr>
                <a:defRPr/>
              </a:pPr>
              <a:t>2017/11/20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8794712-5904-427E-9D18-2A9E9DE4742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5123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02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9F73B8E4-7711-4245-A930-FC36A44B4B6A}" type="slidenum">
              <a:rPr lang="zh-CN" altLang="en-US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47406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02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9F73B8E4-7711-4245-A930-FC36A44B4B6A}" type="slidenum">
              <a:rPr lang="zh-CN" altLang="en-US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47406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02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9F73B8E4-7711-4245-A930-FC36A44B4B6A}" type="slidenum">
              <a:rPr lang="zh-CN" altLang="en-US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474060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02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9F73B8E4-7711-4245-A930-FC36A44B4B6A}" type="slidenum">
              <a:rPr lang="zh-CN" altLang="en-US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47406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无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8530440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 userDrawn="1"/>
        </p:nvSpPr>
        <p:spPr>
          <a:xfrm>
            <a:off x="11304588" y="6086475"/>
            <a:ext cx="298450" cy="2984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椭圆 2"/>
          <p:cNvSpPr/>
          <p:nvPr userDrawn="1"/>
        </p:nvSpPr>
        <p:spPr>
          <a:xfrm>
            <a:off x="11603038" y="6034088"/>
            <a:ext cx="142875" cy="14128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椭圆 3"/>
          <p:cNvSpPr/>
          <p:nvPr userDrawn="1"/>
        </p:nvSpPr>
        <p:spPr>
          <a:xfrm>
            <a:off x="11690350" y="6248400"/>
            <a:ext cx="60325" cy="603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>
          <a:xfrm>
            <a:off x="11239500" y="6048375"/>
            <a:ext cx="430213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defRPr>
            </a:lvl1pPr>
          </a:lstStyle>
          <a:p>
            <a:fld id="{3CAA7E89-ABB9-485B-8EAF-4D6A08193F1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852507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75D6424-2A38-4113-8D85-15E0655AD89C}" type="datetime1">
              <a:rPr lang="zh-CN" altLang="en-US"/>
              <a:pPr>
                <a:defRPr/>
              </a:pPr>
              <a:t>2017/11/20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180F63C7-9F3E-43CD-B8B1-682246650FD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ransition>
    <p:fade/>
  </p:transition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slide" Target="slide28.xml"/><Relationship Id="rId4" Type="http://schemas.openxmlformats.org/officeDocument/2006/relationships/slide" Target="slide2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&#30740;&#35752;&#23460;&#30003;&#35831;&#34920;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椭圆 85"/>
          <p:cNvSpPr/>
          <p:nvPr/>
        </p:nvSpPr>
        <p:spPr>
          <a:xfrm rot="11047877" flipV="1">
            <a:off x="8308975" y="5719763"/>
            <a:ext cx="176213" cy="1762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8" name="椭圆 87"/>
          <p:cNvSpPr/>
          <p:nvPr/>
        </p:nvSpPr>
        <p:spPr>
          <a:xfrm rot="11047877">
            <a:off x="3890963" y="5235575"/>
            <a:ext cx="123825" cy="1238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 rot="11047877">
            <a:off x="4294188" y="6721475"/>
            <a:ext cx="123825" cy="1238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0" name="椭圆 89"/>
          <p:cNvSpPr/>
          <p:nvPr/>
        </p:nvSpPr>
        <p:spPr>
          <a:xfrm rot="11047877">
            <a:off x="8826500" y="5873750"/>
            <a:ext cx="127000" cy="127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1" name="椭圆 90"/>
          <p:cNvSpPr/>
          <p:nvPr/>
        </p:nvSpPr>
        <p:spPr>
          <a:xfrm rot="11047877">
            <a:off x="7078663" y="6456363"/>
            <a:ext cx="452437" cy="4524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 rot="11047877" flipH="1">
            <a:off x="8724900" y="4476750"/>
            <a:ext cx="138113" cy="13811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 rot="11047877" flipH="1">
            <a:off x="4899025" y="6496050"/>
            <a:ext cx="139700" cy="13811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 rot="11047877" flipH="1">
            <a:off x="7996238" y="4240213"/>
            <a:ext cx="422275" cy="4222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169863" y="3019425"/>
            <a:ext cx="517525" cy="5191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6731000" y="6753225"/>
            <a:ext cx="271463" cy="2714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8" name="椭圆 97"/>
          <p:cNvSpPr/>
          <p:nvPr/>
        </p:nvSpPr>
        <p:spPr>
          <a:xfrm>
            <a:off x="10213975" y="3238500"/>
            <a:ext cx="501650" cy="5000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 flipV="1">
            <a:off x="10110788" y="4351338"/>
            <a:ext cx="384175" cy="3841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 flipV="1">
            <a:off x="4464050" y="5535613"/>
            <a:ext cx="384175" cy="3841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>
            <a:off x="1817688" y="6245225"/>
            <a:ext cx="471487" cy="4714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2" name="椭圆 101"/>
          <p:cNvSpPr/>
          <p:nvPr/>
        </p:nvSpPr>
        <p:spPr>
          <a:xfrm>
            <a:off x="11842750" y="3402013"/>
            <a:ext cx="271463" cy="27146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>
            <a:off x="11102975" y="4179888"/>
            <a:ext cx="269875" cy="2714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9615488" y="6046788"/>
            <a:ext cx="271462" cy="2714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2860675" y="6430963"/>
            <a:ext cx="549275" cy="549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7159625" y="5703888"/>
            <a:ext cx="549275" cy="549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>
            <a:off x="9618663" y="2452688"/>
            <a:ext cx="282575" cy="2857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169863" y="4748213"/>
            <a:ext cx="550862" cy="549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 flipH="1">
            <a:off x="1428750" y="5278438"/>
            <a:ext cx="368300" cy="3683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>
            <a:off x="3117850" y="5554663"/>
            <a:ext cx="608013" cy="6080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1" name="椭圆 110"/>
          <p:cNvSpPr/>
          <p:nvPr/>
        </p:nvSpPr>
        <p:spPr>
          <a:xfrm>
            <a:off x="6462713" y="6118225"/>
            <a:ext cx="344487" cy="3460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2" name="椭圆 111"/>
          <p:cNvSpPr/>
          <p:nvPr/>
        </p:nvSpPr>
        <p:spPr>
          <a:xfrm>
            <a:off x="8501063" y="5019675"/>
            <a:ext cx="247650" cy="2476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3" name="椭圆 112"/>
          <p:cNvSpPr/>
          <p:nvPr/>
        </p:nvSpPr>
        <p:spPr>
          <a:xfrm>
            <a:off x="8526463" y="6335713"/>
            <a:ext cx="1100137" cy="11001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5118100" y="6583363"/>
            <a:ext cx="728663" cy="72866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7" name="椭圆 116"/>
          <p:cNvSpPr/>
          <p:nvPr/>
        </p:nvSpPr>
        <p:spPr>
          <a:xfrm flipH="1">
            <a:off x="3421063" y="4489450"/>
            <a:ext cx="309562" cy="3111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>
            <a:off x="9518650" y="5357813"/>
            <a:ext cx="350838" cy="3524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>
            <a:off x="7937500" y="6753225"/>
            <a:ext cx="361950" cy="36036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>
            <a:off x="10304463" y="5583238"/>
            <a:ext cx="522287" cy="5222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1" name="椭圆 120"/>
          <p:cNvSpPr/>
          <p:nvPr/>
        </p:nvSpPr>
        <p:spPr>
          <a:xfrm flipH="1">
            <a:off x="5786438" y="6280150"/>
            <a:ext cx="315912" cy="31591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2" name="椭圆 121"/>
          <p:cNvSpPr/>
          <p:nvPr/>
        </p:nvSpPr>
        <p:spPr>
          <a:xfrm flipH="1">
            <a:off x="787400" y="4184650"/>
            <a:ext cx="415925" cy="41751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" name="椭圆 122"/>
          <p:cNvSpPr/>
          <p:nvPr/>
        </p:nvSpPr>
        <p:spPr>
          <a:xfrm rot="11047877">
            <a:off x="4237038" y="6276975"/>
            <a:ext cx="123825" cy="1238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6" name="椭圆 125"/>
          <p:cNvSpPr/>
          <p:nvPr/>
        </p:nvSpPr>
        <p:spPr>
          <a:xfrm>
            <a:off x="4870450" y="5681663"/>
            <a:ext cx="669925" cy="66992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7" name="椭圆 126"/>
          <p:cNvSpPr/>
          <p:nvPr/>
        </p:nvSpPr>
        <p:spPr>
          <a:xfrm>
            <a:off x="7967663" y="6008688"/>
            <a:ext cx="439737" cy="4397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8" name="椭圆 127"/>
          <p:cNvSpPr/>
          <p:nvPr/>
        </p:nvSpPr>
        <p:spPr>
          <a:xfrm>
            <a:off x="6088063" y="6635750"/>
            <a:ext cx="549275" cy="549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9" name="椭圆 128"/>
          <p:cNvSpPr/>
          <p:nvPr/>
        </p:nvSpPr>
        <p:spPr>
          <a:xfrm>
            <a:off x="11652250" y="4589463"/>
            <a:ext cx="728663" cy="7302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0" name="椭圆 129"/>
          <p:cNvSpPr/>
          <p:nvPr/>
        </p:nvSpPr>
        <p:spPr>
          <a:xfrm>
            <a:off x="10537825" y="6399213"/>
            <a:ext cx="412750" cy="4127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1" name="椭圆 130"/>
          <p:cNvSpPr/>
          <p:nvPr/>
        </p:nvSpPr>
        <p:spPr>
          <a:xfrm>
            <a:off x="465138" y="5934075"/>
            <a:ext cx="730250" cy="72866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3" name="椭圆 132"/>
          <p:cNvSpPr/>
          <p:nvPr/>
        </p:nvSpPr>
        <p:spPr>
          <a:xfrm>
            <a:off x="4124325" y="5864225"/>
            <a:ext cx="282575" cy="2841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 rot="11047877" flipH="1">
            <a:off x="7205663" y="5405438"/>
            <a:ext cx="138112" cy="13811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5" name="椭圆 134"/>
          <p:cNvSpPr/>
          <p:nvPr/>
        </p:nvSpPr>
        <p:spPr>
          <a:xfrm>
            <a:off x="3779838" y="6300788"/>
            <a:ext cx="990600" cy="9906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6" name="椭圆 135"/>
          <p:cNvSpPr/>
          <p:nvPr/>
        </p:nvSpPr>
        <p:spPr>
          <a:xfrm>
            <a:off x="1812925" y="3538538"/>
            <a:ext cx="490538" cy="49053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1" name="椭圆 210"/>
          <p:cNvSpPr/>
          <p:nvPr/>
        </p:nvSpPr>
        <p:spPr>
          <a:xfrm flipH="1">
            <a:off x="11687175" y="2138363"/>
            <a:ext cx="444500" cy="444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2" name="椭圆 211"/>
          <p:cNvSpPr/>
          <p:nvPr/>
        </p:nvSpPr>
        <p:spPr>
          <a:xfrm>
            <a:off x="0" y="1858963"/>
            <a:ext cx="628650" cy="6270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3" name="椭圆 212"/>
          <p:cNvSpPr/>
          <p:nvPr/>
        </p:nvSpPr>
        <p:spPr>
          <a:xfrm flipH="1">
            <a:off x="2444750" y="2798763"/>
            <a:ext cx="266700" cy="2682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4" name="椭圆 213"/>
          <p:cNvSpPr/>
          <p:nvPr/>
        </p:nvSpPr>
        <p:spPr>
          <a:xfrm rot="11047877" flipV="1">
            <a:off x="9999663" y="1350963"/>
            <a:ext cx="149225" cy="1492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" name="椭圆 214"/>
          <p:cNvSpPr/>
          <p:nvPr/>
        </p:nvSpPr>
        <p:spPr>
          <a:xfrm flipH="1">
            <a:off x="2636838" y="4654550"/>
            <a:ext cx="601662" cy="6000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6" name="椭圆 215"/>
          <p:cNvSpPr/>
          <p:nvPr/>
        </p:nvSpPr>
        <p:spPr>
          <a:xfrm>
            <a:off x="2490788" y="5783263"/>
            <a:ext cx="382587" cy="382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7" name="椭圆 216"/>
          <p:cNvSpPr/>
          <p:nvPr/>
        </p:nvSpPr>
        <p:spPr>
          <a:xfrm>
            <a:off x="7702550" y="4910138"/>
            <a:ext cx="638175" cy="6381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8" name="椭圆 217"/>
          <p:cNvSpPr/>
          <p:nvPr/>
        </p:nvSpPr>
        <p:spPr>
          <a:xfrm>
            <a:off x="9159875" y="4476750"/>
            <a:ext cx="541338" cy="5429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9" name="椭圆 218"/>
          <p:cNvSpPr/>
          <p:nvPr/>
        </p:nvSpPr>
        <p:spPr>
          <a:xfrm>
            <a:off x="11637963" y="3808413"/>
            <a:ext cx="541337" cy="5429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0" name="椭圆 219"/>
          <p:cNvSpPr/>
          <p:nvPr/>
        </p:nvSpPr>
        <p:spPr>
          <a:xfrm flipV="1">
            <a:off x="9682163" y="3733800"/>
            <a:ext cx="274637" cy="2762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1" name="椭圆 220"/>
          <p:cNvSpPr/>
          <p:nvPr/>
        </p:nvSpPr>
        <p:spPr>
          <a:xfrm>
            <a:off x="6561138" y="5537200"/>
            <a:ext cx="409575" cy="4095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96" name="图片 195"/>
          <p:cNvPicPr>
            <a:picLocks noChangeAspect="1"/>
          </p:cNvPicPr>
          <p:nvPr/>
        </p:nvPicPr>
        <p:blipFill>
          <a:blip r:embed="rId2" cstate="print"/>
          <a:srcRect l="36905" t="33759" r="32570" b="22025"/>
          <a:stretch>
            <a:fillRect/>
          </a:stretch>
        </p:blipFill>
        <p:spPr>
          <a:xfrm rot="1501864">
            <a:off x="7973266" y="1354132"/>
            <a:ext cx="407562" cy="407562"/>
          </a:xfrm>
          <a:custGeom>
            <a:avLst/>
            <a:gdLst>
              <a:gd name="connsiteX0" fmla="*/ 588998 w 1177996"/>
              <a:gd name="connsiteY0" fmla="*/ 0 h 1177994"/>
              <a:gd name="connsiteX1" fmla="*/ 1177996 w 1177996"/>
              <a:gd name="connsiteY1" fmla="*/ 588997 h 1177994"/>
              <a:gd name="connsiteX2" fmla="*/ 588998 w 1177996"/>
              <a:gd name="connsiteY2" fmla="*/ 1177994 h 1177994"/>
              <a:gd name="connsiteX3" fmla="*/ 0 w 1177996"/>
              <a:gd name="connsiteY3" fmla="*/ 588997 h 1177994"/>
              <a:gd name="connsiteX4" fmla="*/ 588998 w 1177996"/>
              <a:gd name="connsiteY4" fmla="*/ 0 h 1177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7996" h="1177994">
                <a:moveTo>
                  <a:pt x="588998" y="0"/>
                </a:moveTo>
                <a:cubicBezTo>
                  <a:pt x="914293" y="0"/>
                  <a:pt x="1177996" y="263703"/>
                  <a:pt x="1177996" y="588997"/>
                </a:cubicBezTo>
                <a:cubicBezTo>
                  <a:pt x="1177996" y="914291"/>
                  <a:pt x="914293" y="1177994"/>
                  <a:pt x="588998" y="1177994"/>
                </a:cubicBezTo>
                <a:cubicBezTo>
                  <a:pt x="263703" y="1177994"/>
                  <a:pt x="0" y="914291"/>
                  <a:pt x="0" y="588997"/>
                </a:cubicBezTo>
                <a:cubicBezTo>
                  <a:pt x="0" y="263703"/>
                  <a:pt x="263703" y="0"/>
                  <a:pt x="588998" y="0"/>
                </a:cubicBezTo>
                <a:close/>
              </a:path>
            </a:pathLst>
          </a:custGeom>
        </p:spPr>
      </p:pic>
      <p:sp>
        <p:nvSpPr>
          <p:cNvPr id="197" name="椭圆 196"/>
          <p:cNvSpPr/>
          <p:nvPr/>
        </p:nvSpPr>
        <p:spPr>
          <a:xfrm>
            <a:off x="11261725" y="5419725"/>
            <a:ext cx="271463" cy="2714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8" name="椭圆 197"/>
          <p:cNvSpPr/>
          <p:nvPr/>
        </p:nvSpPr>
        <p:spPr>
          <a:xfrm flipV="1">
            <a:off x="11339513" y="6289675"/>
            <a:ext cx="276225" cy="2746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591238" y="272737"/>
            <a:ext cx="5071436" cy="6035988"/>
            <a:chOff x="3565437" y="299817"/>
            <a:chExt cx="5070953" cy="6036557"/>
          </a:xfrm>
        </p:grpSpPr>
        <p:sp>
          <p:nvSpPr>
            <p:cNvPr id="210" name="任意多边形 209"/>
            <p:cNvSpPr/>
            <p:nvPr/>
          </p:nvSpPr>
          <p:spPr>
            <a:xfrm rot="13500000" flipH="1">
              <a:off x="3565124" y="300130"/>
              <a:ext cx="5071580" cy="5070953"/>
            </a:xfrm>
            <a:custGeom>
              <a:avLst/>
              <a:gdLst>
                <a:gd name="connsiteX0" fmla="*/ 650363 w 4518605"/>
                <a:gd name="connsiteY0" fmla="*/ 3854920 h 4518605"/>
                <a:gd name="connsiteX1" fmla="*/ 657342 w 4518605"/>
                <a:gd name="connsiteY1" fmla="*/ 3861263 h 4518605"/>
                <a:gd name="connsiteX2" fmla="*/ 663685 w 4518605"/>
                <a:gd name="connsiteY2" fmla="*/ 3868242 h 4518605"/>
                <a:gd name="connsiteX3" fmla="*/ 664321 w 4518605"/>
                <a:gd name="connsiteY3" fmla="*/ 3867606 h 4518605"/>
                <a:gd name="connsiteX4" fmla="*/ 811278 w 4518605"/>
                <a:gd name="connsiteY4" fmla="*/ 4001169 h 4518605"/>
                <a:gd name="connsiteX5" fmla="*/ 2252641 w 4518605"/>
                <a:gd name="connsiteY5" fmla="*/ 4518605 h 4518605"/>
                <a:gd name="connsiteX6" fmla="*/ 4518605 w 4518605"/>
                <a:gd name="connsiteY6" fmla="*/ 2252641 h 4518605"/>
                <a:gd name="connsiteX7" fmla="*/ 4341017 w 4518605"/>
                <a:gd name="connsiteY7" fmla="*/ 234852 h 4518605"/>
                <a:gd name="connsiteX8" fmla="*/ 4376100 w 4518605"/>
                <a:gd name="connsiteY8" fmla="*/ 155826 h 4518605"/>
                <a:gd name="connsiteX9" fmla="*/ 4410691 w 4518605"/>
                <a:gd name="connsiteY9" fmla="*/ 121235 h 4518605"/>
                <a:gd name="connsiteX10" fmla="*/ 4386735 w 4518605"/>
                <a:gd name="connsiteY10" fmla="*/ 131870 h 4518605"/>
                <a:gd name="connsiteX11" fmla="*/ 4397370 w 4518605"/>
                <a:gd name="connsiteY11" fmla="*/ 107914 h 4518605"/>
                <a:gd name="connsiteX12" fmla="*/ 4362779 w 4518605"/>
                <a:gd name="connsiteY12" fmla="*/ 142505 h 4518605"/>
                <a:gd name="connsiteX13" fmla="*/ 4283753 w 4518605"/>
                <a:gd name="connsiteY13" fmla="*/ 177588 h 4518605"/>
                <a:gd name="connsiteX14" fmla="*/ 2265964 w 4518605"/>
                <a:gd name="connsiteY14" fmla="*/ 0 h 4518605"/>
                <a:gd name="connsiteX15" fmla="*/ 0 w 4518605"/>
                <a:gd name="connsiteY15" fmla="*/ 2265964 h 4518605"/>
                <a:gd name="connsiteX16" fmla="*/ 517436 w 4518605"/>
                <a:gd name="connsiteY16" fmla="*/ 3707327 h 4518605"/>
                <a:gd name="connsiteX17" fmla="*/ 650999 w 4518605"/>
                <a:gd name="connsiteY17" fmla="*/ 3854284 h 451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8605" h="4518605">
                  <a:moveTo>
                    <a:pt x="650363" y="3854920"/>
                  </a:moveTo>
                  <a:lnTo>
                    <a:pt x="657342" y="3861263"/>
                  </a:lnTo>
                  <a:lnTo>
                    <a:pt x="663685" y="3868242"/>
                  </a:lnTo>
                  <a:lnTo>
                    <a:pt x="664321" y="3867606"/>
                  </a:lnTo>
                  <a:lnTo>
                    <a:pt x="811278" y="4001169"/>
                  </a:lnTo>
                  <a:cubicBezTo>
                    <a:pt x="1202970" y="4324422"/>
                    <a:pt x="1705128" y="4518605"/>
                    <a:pt x="2252641" y="4518605"/>
                  </a:cubicBezTo>
                  <a:cubicBezTo>
                    <a:pt x="3504098" y="4518605"/>
                    <a:pt x="4518605" y="3504098"/>
                    <a:pt x="4518605" y="2252641"/>
                  </a:cubicBezTo>
                  <a:cubicBezTo>
                    <a:pt x="4518605" y="1544527"/>
                    <a:pt x="4104232" y="871931"/>
                    <a:pt x="4341017" y="234852"/>
                  </a:cubicBezTo>
                  <a:lnTo>
                    <a:pt x="4376100" y="155826"/>
                  </a:lnTo>
                  <a:lnTo>
                    <a:pt x="4410691" y="121235"/>
                  </a:lnTo>
                  <a:lnTo>
                    <a:pt x="4386735" y="131870"/>
                  </a:lnTo>
                  <a:lnTo>
                    <a:pt x="4397370" y="107914"/>
                  </a:lnTo>
                  <a:lnTo>
                    <a:pt x="4362779" y="142505"/>
                  </a:lnTo>
                  <a:lnTo>
                    <a:pt x="4283753" y="177588"/>
                  </a:lnTo>
                  <a:cubicBezTo>
                    <a:pt x="3646674" y="414373"/>
                    <a:pt x="2974078" y="0"/>
                    <a:pt x="2265964" y="0"/>
                  </a:cubicBezTo>
                  <a:cubicBezTo>
                    <a:pt x="1014507" y="0"/>
                    <a:pt x="0" y="1014507"/>
                    <a:pt x="0" y="2265964"/>
                  </a:cubicBezTo>
                  <a:cubicBezTo>
                    <a:pt x="0" y="2813477"/>
                    <a:pt x="194183" y="3315635"/>
                    <a:pt x="517436" y="3707327"/>
                  </a:cubicBezTo>
                  <a:lnTo>
                    <a:pt x="650999" y="385428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225" name="直接连接符 224"/>
            <p:cNvCxnSpPr/>
            <p:nvPr/>
          </p:nvCxnSpPr>
          <p:spPr>
            <a:xfrm>
              <a:off x="3760369" y="2006635"/>
              <a:ext cx="4636646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直接连接符 228"/>
            <p:cNvCxnSpPr/>
            <p:nvPr/>
          </p:nvCxnSpPr>
          <p:spPr>
            <a:xfrm>
              <a:off x="3760369" y="2041563"/>
              <a:ext cx="2687381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接连接符 231"/>
            <p:cNvCxnSpPr/>
            <p:nvPr/>
          </p:nvCxnSpPr>
          <p:spPr>
            <a:xfrm>
              <a:off x="3760369" y="3027494"/>
              <a:ext cx="4636646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直接连接符 232"/>
            <p:cNvCxnSpPr/>
            <p:nvPr/>
          </p:nvCxnSpPr>
          <p:spPr>
            <a:xfrm>
              <a:off x="6939828" y="3091000"/>
              <a:ext cx="1457186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9" name="图片 348"/>
            <p:cNvPicPr>
              <a:picLocks noChangeAspect="1"/>
            </p:cNvPicPr>
            <p:nvPr/>
          </p:nvPicPr>
          <p:blipFill>
            <a:blip r:embed="rId3" cstate="print"/>
            <a:srcRect l="35176"/>
            <a:stretch>
              <a:fillRect/>
            </a:stretch>
          </p:blipFill>
          <p:spPr>
            <a:xfrm>
              <a:off x="3775670" y="3572820"/>
              <a:ext cx="2276311" cy="2763554"/>
            </a:xfrm>
            <a:custGeom>
              <a:avLst/>
              <a:gdLst>
                <a:gd name="connsiteX0" fmla="*/ 0 w 2501639"/>
                <a:gd name="connsiteY0" fmla="*/ 0 h 3037113"/>
                <a:gd name="connsiteX1" fmla="*/ 2501639 w 2501639"/>
                <a:gd name="connsiteY1" fmla="*/ 0 h 3037113"/>
                <a:gd name="connsiteX2" fmla="*/ 2501639 w 2501639"/>
                <a:gd name="connsiteY2" fmla="*/ 3031844 h 3037113"/>
                <a:gd name="connsiteX3" fmla="*/ 2499610 w 2501639"/>
                <a:gd name="connsiteY3" fmla="*/ 3037113 h 3037113"/>
                <a:gd name="connsiteX4" fmla="*/ 2494398 w 2501639"/>
                <a:gd name="connsiteY4" fmla="*/ 3037113 h 3037113"/>
                <a:gd name="connsiteX5" fmla="*/ 2494398 w 2501639"/>
                <a:gd name="connsiteY5" fmla="*/ 2995749 h 3037113"/>
                <a:gd name="connsiteX6" fmla="*/ 2459527 w 2501639"/>
                <a:gd name="connsiteY6" fmla="*/ 2905197 h 3037113"/>
                <a:gd name="connsiteX7" fmla="*/ 717381 w 2501639"/>
                <a:gd name="connsiteY7" fmla="*/ 1444903 h 3037113"/>
                <a:gd name="connsiteX8" fmla="*/ 19111 w 2501639"/>
                <a:gd name="connsiteY8" fmla="*/ 132437 h 3037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01639" h="3037113">
                  <a:moveTo>
                    <a:pt x="0" y="0"/>
                  </a:moveTo>
                  <a:lnTo>
                    <a:pt x="2501639" y="0"/>
                  </a:lnTo>
                  <a:lnTo>
                    <a:pt x="2501639" y="3031844"/>
                  </a:lnTo>
                  <a:lnTo>
                    <a:pt x="2499610" y="3037113"/>
                  </a:lnTo>
                  <a:lnTo>
                    <a:pt x="2494398" y="3037113"/>
                  </a:lnTo>
                  <a:lnTo>
                    <a:pt x="2494398" y="2995749"/>
                  </a:lnTo>
                  <a:lnTo>
                    <a:pt x="2459527" y="2905197"/>
                  </a:lnTo>
                  <a:cubicBezTo>
                    <a:pt x="2141873" y="2211741"/>
                    <a:pt x="1279306" y="2006828"/>
                    <a:pt x="717381" y="1444903"/>
                  </a:cubicBezTo>
                  <a:cubicBezTo>
                    <a:pt x="344970" y="1072492"/>
                    <a:pt x="112213" y="613311"/>
                    <a:pt x="19111" y="132437"/>
                  </a:cubicBezTo>
                  <a:close/>
                </a:path>
              </a:pathLst>
            </a:custGeom>
          </p:spPr>
        </p:pic>
        <p:sp>
          <p:nvSpPr>
            <p:cNvPr id="71" name="文本框 226"/>
            <p:cNvSpPr txBox="1">
              <a:spLocks noChangeArrowheads="1"/>
            </p:cNvSpPr>
            <p:nvPr/>
          </p:nvSpPr>
          <p:spPr bwMode="auto">
            <a:xfrm>
              <a:off x="3967042" y="2171633"/>
              <a:ext cx="4134071" cy="769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4400" dirty="0" smtClean="0">
                  <a:solidFill>
                    <a:schemeClr val="bg1"/>
                  </a:solidFill>
                  <a:latin typeface="Century Gothic" pitchFamily="34" charset="0"/>
                </a:rPr>
                <a:t>图书馆入馆教育</a:t>
              </a:r>
              <a:endParaRPr lang="zh-CN" altLang="en-US" sz="4400" dirty="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</p:grpSp>
      <p:sp>
        <p:nvSpPr>
          <p:cNvPr id="201" name="椭圆 200"/>
          <p:cNvSpPr/>
          <p:nvPr/>
        </p:nvSpPr>
        <p:spPr>
          <a:xfrm>
            <a:off x="8102600" y="1300163"/>
            <a:ext cx="477838" cy="4778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2" name="椭圆 221"/>
          <p:cNvSpPr/>
          <p:nvPr/>
        </p:nvSpPr>
        <p:spPr>
          <a:xfrm>
            <a:off x="3444875" y="3463925"/>
            <a:ext cx="676275" cy="67786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3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45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5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3" grpId="0" animBg="1"/>
      <p:bldP spid="134" grpId="0" animBg="1"/>
      <p:bldP spid="135" grpId="0" animBg="1"/>
      <p:bldP spid="136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197" grpId="0" animBg="1"/>
      <p:bldP spid="198" grpId="0" animBg="1"/>
      <p:bldP spid="201" grpId="0" animBg="1"/>
      <p:bldP spid="2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A7E89-ABB9-485B-8EAF-4D6A08193F1C}" type="slidenum">
              <a:rPr lang="zh-CN" altLang="en-US" smtClean="0"/>
              <a:pPr/>
              <a:t>10</a:t>
            </a:fld>
            <a:endParaRPr lang="zh-CN" alt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A7E89-ABB9-485B-8EAF-4D6A08193F1C}" type="slidenum">
              <a:rPr lang="zh-CN" altLang="en-US" smtClean="0"/>
              <a:pPr/>
              <a:t>11</a:t>
            </a:fld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左箭头 3"/>
          <p:cNvSpPr/>
          <p:nvPr/>
        </p:nvSpPr>
        <p:spPr>
          <a:xfrm rot="12261338">
            <a:off x="340554" y="2315527"/>
            <a:ext cx="1050514" cy="622300"/>
          </a:xfrm>
          <a:prstGeom prst="lef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5" presetClass="emph" presetSubtype="0" repeatCount="3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A7E89-ABB9-485B-8EAF-4D6A08193F1C}" type="slidenum">
              <a:rPr lang="zh-CN" altLang="en-US" smtClean="0"/>
              <a:pPr/>
              <a:t>12</a:t>
            </a:fld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A7E89-ABB9-485B-8EAF-4D6A08193F1C}" type="slidenum">
              <a:rPr lang="zh-CN" altLang="en-US" smtClean="0"/>
              <a:pPr/>
              <a:t>13</a:t>
            </a:fld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左箭头 4"/>
          <p:cNvSpPr/>
          <p:nvPr/>
        </p:nvSpPr>
        <p:spPr>
          <a:xfrm rot="19311093">
            <a:off x="2905954" y="1007428"/>
            <a:ext cx="1050514" cy="622300"/>
          </a:xfrm>
          <a:prstGeom prst="lef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5" presetClass="emph" presetSubtype="0" repeatCount="3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A7E89-ABB9-485B-8EAF-4D6A08193F1C}" type="slidenum">
              <a:rPr lang="zh-CN" altLang="en-US" smtClean="0"/>
              <a:pPr/>
              <a:t>14</a:t>
            </a:fld>
            <a:endParaRPr lang="zh-CN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73194" y="2706689"/>
            <a:ext cx="5712319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左箭头 5"/>
          <p:cNvSpPr/>
          <p:nvPr/>
        </p:nvSpPr>
        <p:spPr>
          <a:xfrm rot="21287943">
            <a:off x="4386021" y="2771584"/>
            <a:ext cx="802554" cy="517674"/>
          </a:xfrm>
          <a:prstGeom prst="lef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C000"/>
              </a:solidFill>
            </a:endParaRPr>
          </a:p>
        </p:txBody>
      </p:sp>
      <p:pic>
        <p:nvPicPr>
          <p:cNvPr id="2056" name="Picture 8" descr="F:\~Working\信息素养\歌德机.jpg"/>
          <p:cNvPicPr>
            <a:picLocks noChangeAspect="1" noChangeArrowheads="1"/>
          </p:cNvPicPr>
          <p:nvPr/>
        </p:nvPicPr>
        <p:blipFill>
          <a:blip r:embed="rId4" cstate="print"/>
          <a:srcRect r="33100"/>
          <a:stretch>
            <a:fillRect/>
          </a:stretch>
        </p:blipFill>
        <p:spPr bwMode="auto">
          <a:xfrm>
            <a:off x="7429500" y="2514600"/>
            <a:ext cx="2260600" cy="413752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5" presetClass="emph" presetSubtype="0" repeatCount="3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A7E89-ABB9-485B-8EAF-4D6A08193F1C}" type="slidenum">
              <a:rPr lang="zh-CN" altLang="en-US" smtClean="0"/>
              <a:pPr/>
              <a:t>15</a:t>
            </a:fld>
            <a:endParaRPr lang="zh-CN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左箭头 3"/>
          <p:cNvSpPr/>
          <p:nvPr/>
        </p:nvSpPr>
        <p:spPr>
          <a:xfrm rot="19311093">
            <a:off x="4137854" y="1147128"/>
            <a:ext cx="1050514" cy="622300"/>
          </a:xfrm>
          <a:prstGeom prst="lef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C000"/>
              </a:solidFill>
            </a:endParaRPr>
          </a:p>
        </p:txBody>
      </p:sp>
      <p:sp>
        <p:nvSpPr>
          <p:cNvPr id="5" name="左箭头 4"/>
          <p:cNvSpPr/>
          <p:nvPr/>
        </p:nvSpPr>
        <p:spPr>
          <a:xfrm rot="19311093">
            <a:off x="6233353" y="905831"/>
            <a:ext cx="1050514" cy="622300"/>
          </a:xfrm>
          <a:prstGeom prst="leftArrow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5" presetClass="emph" presetSubtype="0" repeatCount="3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5" presetClass="emph" presetSubtype="0" repeatCount="3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A7E89-ABB9-485B-8EAF-4D6A08193F1C}" type="slidenum">
              <a:rPr lang="zh-CN" altLang="en-US" smtClean="0"/>
              <a:pPr/>
              <a:t>16</a:t>
            </a:fld>
            <a:endParaRPr lang="zh-CN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椭圆 43"/>
          <p:cNvSpPr/>
          <p:nvPr/>
        </p:nvSpPr>
        <p:spPr>
          <a:xfrm>
            <a:off x="5043488" y="1749425"/>
            <a:ext cx="417512" cy="41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4548188" y="1454150"/>
            <a:ext cx="328612" cy="330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 flipH="1">
            <a:off x="298450" y="1919288"/>
            <a:ext cx="554038" cy="5524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0" y="216000"/>
            <a:ext cx="2638148" cy="584775"/>
            <a:chOff x="0" y="216017"/>
            <a:chExt cx="2638837" cy="584399"/>
          </a:xfrm>
        </p:grpSpPr>
        <p:sp>
          <p:nvSpPr>
            <p:cNvPr id="16" name="矩形 15"/>
            <p:cNvSpPr/>
            <p:nvPr/>
          </p:nvSpPr>
          <p:spPr>
            <a:xfrm>
              <a:off x="0" y="242888"/>
              <a:ext cx="401743" cy="46166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01743" y="216017"/>
              <a:ext cx="2237094" cy="5843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图书馆概况</a:t>
              </a:r>
              <a:endPara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5256213" y="2995613"/>
            <a:ext cx="206375" cy="2047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11047877">
            <a:off x="1938338" y="5992813"/>
            <a:ext cx="165100" cy="165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1328738" y="5078413"/>
            <a:ext cx="603250" cy="6032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flipV="1">
            <a:off x="2563813" y="5973763"/>
            <a:ext cx="679450" cy="6794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576263" y="5153025"/>
            <a:ext cx="287337" cy="28733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flipH="1">
            <a:off x="2752725" y="5370513"/>
            <a:ext cx="301625" cy="3016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flipH="1">
            <a:off x="4416425" y="5197475"/>
            <a:ext cx="231775" cy="2333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3609975" y="5580063"/>
            <a:ext cx="250825" cy="2524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" name="组合 54"/>
          <p:cNvGrpSpPr/>
          <p:nvPr/>
        </p:nvGrpSpPr>
        <p:grpSpPr>
          <a:xfrm>
            <a:off x="4539416" y="3368966"/>
            <a:ext cx="1674934" cy="1674934"/>
            <a:chOff x="4539416" y="3368966"/>
            <a:chExt cx="1674934" cy="1674934"/>
          </a:xfrm>
          <a:solidFill>
            <a:schemeClr val="accent2"/>
          </a:solidFill>
        </p:grpSpPr>
        <p:sp>
          <p:nvSpPr>
            <p:cNvPr id="32" name="椭圆 31"/>
            <p:cNvSpPr/>
            <p:nvPr/>
          </p:nvSpPr>
          <p:spPr>
            <a:xfrm>
              <a:off x="4539416" y="3368966"/>
              <a:ext cx="1674934" cy="16749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4894708" y="4046996"/>
              <a:ext cx="1107996" cy="40011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绘 本 区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椭圆 58"/>
          <p:cNvSpPr/>
          <p:nvPr/>
        </p:nvSpPr>
        <p:spPr>
          <a:xfrm>
            <a:off x="-41275" y="3700463"/>
            <a:ext cx="942975" cy="9477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236" name="灯片编号占位符 69"/>
          <p:cNvSpPr>
            <a:spLocks noGrp="1"/>
          </p:cNvSpPr>
          <p:nvPr>
            <p:ph type="sldNum" sz="quarter" idx="10"/>
          </p:nvPr>
        </p:nvSpPr>
        <p:spPr bwMode="auto">
          <a:xfrm>
            <a:off x="11268075" y="6048375"/>
            <a:ext cx="373063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A02F301E-2C76-4068-A1DB-6AD9E27791CF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17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pic>
        <p:nvPicPr>
          <p:cNvPr id="87" name="图片 86"/>
          <p:cNvPicPr>
            <a:picLocks noChangeAspect="1"/>
          </p:cNvPicPr>
          <p:nvPr/>
        </p:nvPicPr>
        <p:blipFill>
          <a:blip r:embed="rId3" cstate="print"/>
          <a:srcRect l="15987" t="309" r="20936" b="54406"/>
          <a:stretch>
            <a:fillRect/>
          </a:stretch>
        </p:blipFill>
        <p:spPr>
          <a:xfrm rot="2636422">
            <a:off x="725173" y="1862295"/>
            <a:ext cx="3478797" cy="3478797"/>
          </a:xfrm>
          <a:custGeom>
            <a:avLst/>
            <a:gdLst>
              <a:gd name="connsiteX0" fmla="*/ 1238250 w 2476500"/>
              <a:gd name="connsiteY0" fmla="*/ 0 h 2476500"/>
              <a:gd name="connsiteX1" fmla="*/ 2476500 w 2476500"/>
              <a:gd name="connsiteY1" fmla="*/ 1238250 h 2476500"/>
              <a:gd name="connsiteX2" fmla="*/ 1238250 w 2476500"/>
              <a:gd name="connsiteY2" fmla="*/ 2476500 h 2476500"/>
              <a:gd name="connsiteX3" fmla="*/ 0 w 2476500"/>
              <a:gd name="connsiteY3" fmla="*/ 1238250 h 2476500"/>
              <a:gd name="connsiteX4" fmla="*/ 1238250 w 2476500"/>
              <a:gd name="connsiteY4" fmla="*/ 0 h 24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0" h="2476500">
                <a:moveTo>
                  <a:pt x="1238250" y="0"/>
                </a:moveTo>
                <a:cubicBezTo>
                  <a:pt x="1922117" y="0"/>
                  <a:pt x="2476500" y="554383"/>
                  <a:pt x="2476500" y="1238250"/>
                </a:cubicBezTo>
                <a:cubicBezTo>
                  <a:pt x="2476500" y="1922117"/>
                  <a:pt x="1922117" y="2476500"/>
                  <a:pt x="1238250" y="2476500"/>
                </a:cubicBezTo>
                <a:cubicBezTo>
                  <a:pt x="554383" y="2476500"/>
                  <a:pt x="0" y="1922117"/>
                  <a:pt x="0" y="1238250"/>
                </a:cubicBezTo>
                <a:cubicBezTo>
                  <a:pt x="0" y="554383"/>
                  <a:pt x="554383" y="0"/>
                  <a:pt x="1238250" y="0"/>
                </a:cubicBezTo>
                <a:close/>
              </a:path>
            </a:pathLst>
          </a:custGeom>
        </p:spPr>
      </p:pic>
      <p:grpSp>
        <p:nvGrpSpPr>
          <p:cNvPr id="5" name="组合 40"/>
          <p:cNvGrpSpPr>
            <a:grpSpLocks/>
          </p:cNvGrpSpPr>
          <p:nvPr/>
        </p:nvGrpSpPr>
        <p:grpSpPr bwMode="auto">
          <a:xfrm>
            <a:off x="6638925" y="1155700"/>
            <a:ext cx="4821238" cy="4295915"/>
            <a:chOff x="6639013" y="1549333"/>
            <a:chExt cx="4820607" cy="4295394"/>
          </a:xfrm>
        </p:grpSpPr>
        <p:sp>
          <p:nvSpPr>
            <p:cNvPr id="43" name="文本框 59"/>
            <p:cNvSpPr txBox="1"/>
            <p:nvPr/>
          </p:nvSpPr>
          <p:spPr>
            <a:xfrm>
              <a:off x="6639013" y="1549333"/>
              <a:ext cx="4820607" cy="5231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l"/>
                <a:defRPr/>
              </a:pPr>
              <a:r>
                <a:rPr lang="zh-CN" altLang="en-US" sz="2800" b="1" dirty="0" smtClean="0">
                  <a:solidFill>
                    <a:schemeClr val="accent2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馆 藏 分 布</a:t>
              </a:r>
              <a:endParaRPr lang="en-US" altLang="zh-CN" sz="2800" b="1" dirty="0">
                <a:solidFill>
                  <a:schemeClr val="accent2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6921550" y="2059534"/>
              <a:ext cx="4088866" cy="37851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一层</a:t>
              </a:r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：专业馆藏区，艺术类馆藏区，自然科学馆藏区，绘本区，工具书区，教师阅览区，检索区，总服务台，活动区，存包区</a:t>
              </a:r>
            </a:p>
            <a:p>
              <a:pPr indent="457200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二层</a:t>
              </a:r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：社会科学馆藏区，旧书库，报刊阅览区，自修区</a:t>
              </a:r>
            </a:p>
            <a:p>
              <a:pPr indent="457200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三层</a:t>
              </a:r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：研讨室，电子阅览室，自修区</a:t>
              </a:r>
              <a:endPara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20000" y="1080000"/>
            <a:ext cx="4320000" cy="4320000"/>
            <a:chOff x="928914" y="1139712"/>
            <a:chExt cx="4087846" cy="4259602"/>
          </a:xfrm>
        </p:grpSpPr>
        <p:sp>
          <p:nvSpPr>
            <p:cNvPr id="40" name="椭圆 39"/>
            <p:cNvSpPr/>
            <p:nvPr/>
          </p:nvSpPr>
          <p:spPr>
            <a:xfrm>
              <a:off x="928914" y="1144513"/>
              <a:ext cx="4087846" cy="425480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43011" name="Picture 3" descr="F:\~Working\信息素养\绘本区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28700" y="1139712"/>
              <a:ext cx="3982268" cy="4245088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9" grpId="0" animBg="1"/>
      <p:bldP spid="45" grpId="0" animBg="1"/>
      <p:bldP spid="30" grpId="0" animBg="1"/>
      <p:bldP spid="26" grpId="0" animBg="1"/>
      <p:bldP spid="28" grpId="0" animBg="1"/>
      <p:bldP spid="29" grpId="0" animBg="1"/>
      <p:bldP spid="33" grpId="0" animBg="1"/>
      <p:bldP spid="35" grpId="0" animBg="1"/>
      <p:bldP spid="36" grpId="0" animBg="1"/>
      <p:bldP spid="42" grpId="0" animBg="1"/>
      <p:bldP spid="5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QQ截图20170920175218.png"/>
          <p:cNvPicPr>
            <a:picLocks noChangeAspect="1"/>
          </p:cNvPicPr>
          <p:nvPr/>
        </p:nvPicPr>
        <p:blipFill>
          <a:blip r:embed="rId3" cstate="print"/>
          <a:srcRect r="2856"/>
          <a:stretch>
            <a:fillRect/>
          </a:stretch>
        </p:blipFill>
        <p:spPr>
          <a:xfrm>
            <a:off x="7796439" y="660401"/>
            <a:ext cx="3455761" cy="5740400"/>
          </a:xfrm>
          <a:prstGeom prst="rect">
            <a:avLst/>
          </a:prstGeom>
        </p:spPr>
      </p:pic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0" y="216000"/>
            <a:ext cx="2638148" cy="584775"/>
            <a:chOff x="0" y="216017"/>
            <a:chExt cx="2638837" cy="584399"/>
          </a:xfrm>
        </p:grpSpPr>
        <p:sp>
          <p:nvSpPr>
            <p:cNvPr id="16" name="矩形 15"/>
            <p:cNvSpPr/>
            <p:nvPr/>
          </p:nvSpPr>
          <p:spPr>
            <a:xfrm>
              <a:off x="0" y="242888"/>
              <a:ext cx="401743" cy="46166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01743" y="216017"/>
              <a:ext cx="2237094" cy="5843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图书馆概况</a:t>
              </a:r>
              <a:endPara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9236" name="灯片编号占位符 69"/>
          <p:cNvSpPr>
            <a:spLocks noGrp="1"/>
          </p:cNvSpPr>
          <p:nvPr>
            <p:ph type="sldNum" sz="quarter" idx="10"/>
          </p:nvPr>
        </p:nvSpPr>
        <p:spPr bwMode="auto">
          <a:xfrm>
            <a:off x="11268075" y="6048375"/>
            <a:ext cx="373063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A02F301E-2C76-4068-A1DB-6AD9E27791CF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18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pic>
        <p:nvPicPr>
          <p:cNvPr id="44036" name="Picture 4" descr="F:\~Working\信息素养\1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2189" y="769938"/>
            <a:ext cx="2805112" cy="5595937"/>
          </a:xfrm>
          <a:prstGeom prst="rect">
            <a:avLst/>
          </a:prstGeom>
          <a:noFill/>
        </p:spPr>
      </p:pic>
      <p:pic>
        <p:nvPicPr>
          <p:cNvPr id="44037" name="Picture 5" descr="F:\~Working\信息素养\2F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4989" y="744538"/>
            <a:ext cx="3071812" cy="559593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395413" y="2039938"/>
            <a:ext cx="2665412" cy="2346325"/>
            <a:chOff x="1394854" y="2039732"/>
            <a:chExt cx="2666393" cy="2346735"/>
          </a:xfrm>
        </p:grpSpPr>
        <p:sp>
          <p:nvSpPr>
            <p:cNvPr id="2" name="任意多边形 1"/>
            <p:cNvSpPr/>
            <p:nvPr/>
          </p:nvSpPr>
          <p:spPr>
            <a:xfrm rot="13500000" flipH="1">
              <a:off x="1714058" y="2039732"/>
              <a:ext cx="2347189" cy="2346735"/>
            </a:xfrm>
            <a:custGeom>
              <a:avLst/>
              <a:gdLst>
                <a:gd name="connsiteX0" fmla="*/ 650363 w 4518605"/>
                <a:gd name="connsiteY0" fmla="*/ 3854920 h 4518605"/>
                <a:gd name="connsiteX1" fmla="*/ 657342 w 4518605"/>
                <a:gd name="connsiteY1" fmla="*/ 3861263 h 4518605"/>
                <a:gd name="connsiteX2" fmla="*/ 663685 w 4518605"/>
                <a:gd name="connsiteY2" fmla="*/ 3868242 h 4518605"/>
                <a:gd name="connsiteX3" fmla="*/ 664321 w 4518605"/>
                <a:gd name="connsiteY3" fmla="*/ 3867606 h 4518605"/>
                <a:gd name="connsiteX4" fmla="*/ 811278 w 4518605"/>
                <a:gd name="connsiteY4" fmla="*/ 4001169 h 4518605"/>
                <a:gd name="connsiteX5" fmla="*/ 2252641 w 4518605"/>
                <a:gd name="connsiteY5" fmla="*/ 4518605 h 4518605"/>
                <a:gd name="connsiteX6" fmla="*/ 4518605 w 4518605"/>
                <a:gd name="connsiteY6" fmla="*/ 2252641 h 4518605"/>
                <a:gd name="connsiteX7" fmla="*/ 4341017 w 4518605"/>
                <a:gd name="connsiteY7" fmla="*/ 234852 h 4518605"/>
                <a:gd name="connsiteX8" fmla="*/ 4376100 w 4518605"/>
                <a:gd name="connsiteY8" fmla="*/ 155826 h 4518605"/>
                <a:gd name="connsiteX9" fmla="*/ 4410691 w 4518605"/>
                <a:gd name="connsiteY9" fmla="*/ 121235 h 4518605"/>
                <a:gd name="connsiteX10" fmla="*/ 4386735 w 4518605"/>
                <a:gd name="connsiteY10" fmla="*/ 131870 h 4518605"/>
                <a:gd name="connsiteX11" fmla="*/ 4397370 w 4518605"/>
                <a:gd name="connsiteY11" fmla="*/ 107914 h 4518605"/>
                <a:gd name="connsiteX12" fmla="*/ 4362779 w 4518605"/>
                <a:gd name="connsiteY12" fmla="*/ 142505 h 4518605"/>
                <a:gd name="connsiteX13" fmla="*/ 4283753 w 4518605"/>
                <a:gd name="connsiteY13" fmla="*/ 177588 h 4518605"/>
                <a:gd name="connsiteX14" fmla="*/ 2265964 w 4518605"/>
                <a:gd name="connsiteY14" fmla="*/ 0 h 4518605"/>
                <a:gd name="connsiteX15" fmla="*/ 0 w 4518605"/>
                <a:gd name="connsiteY15" fmla="*/ 2265964 h 4518605"/>
                <a:gd name="connsiteX16" fmla="*/ 517436 w 4518605"/>
                <a:gd name="connsiteY16" fmla="*/ 3707327 h 4518605"/>
                <a:gd name="connsiteX17" fmla="*/ 650999 w 4518605"/>
                <a:gd name="connsiteY17" fmla="*/ 3854284 h 451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8605" h="4518605">
                  <a:moveTo>
                    <a:pt x="650363" y="3854920"/>
                  </a:moveTo>
                  <a:lnTo>
                    <a:pt x="657342" y="3861263"/>
                  </a:lnTo>
                  <a:lnTo>
                    <a:pt x="663685" y="3868242"/>
                  </a:lnTo>
                  <a:lnTo>
                    <a:pt x="664321" y="3867606"/>
                  </a:lnTo>
                  <a:lnTo>
                    <a:pt x="811278" y="4001169"/>
                  </a:lnTo>
                  <a:cubicBezTo>
                    <a:pt x="1202970" y="4324422"/>
                    <a:pt x="1705128" y="4518605"/>
                    <a:pt x="2252641" y="4518605"/>
                  </a:cubicBezTo>
                  <a:cubicBezTo>
                    <a:pt x="3504098" y="4518605"/>
                    <a:pt x="4518605" y="3504098"/>
                    <a:pt x="4518605" y="2252641"/>
                  </a:cubicBezTo>
                  <a:cubicBezTo>
                    <a:pt x="4518605" y="1544527"/>
                    <a:pt x="4104232" y="871931"/>
                    <a:pt x="4341017" y="234852"/>
                  </a:cubicBezTo>
                  <a:lnTo>
                    <a:pt x="4376100" y="155826"/>
                  </a:lnTo>
                  <a:lnTo>
                    <a:pt x="4410691" y="121235"/>
                  </a:lnTo>
                  <a:lnTo>
                    <a:pt x="4386735" y="131870"/>
                  </a:lnTo>
                  <a:lnTo>
                    <a:pt x="4397370" y="107914"/>
                  </a:lnTo>
                  <a:lnTo>
                    <a:pt x="4362779" y="142505"/>
                  </a:lnTo>
                  <a:lnTo>
                    <a:pt x="4283753" y="177588"/>
                  </a:lnTo>
                  <a:cubicBezTo>
                    <a:pt x="3646674" y="414373"/>
                    <a:pt x="2974078" y="0"/>
                    <a:pt x="2265964" y="0"/>
                  </a:cubicBezTo>
                  <a:cubicBezTo>
                    <a:pt x="1014507" y="0"/>
                    <a:pt x="0" y="1014507"/>
                    <a:pt x="0" y="2265964"/>
                  </a:cubicBezTo>
                  <a:cubicBezTo>
                    <a:pt x="0" y="2813477"/>
                    <a:pt x="194183" y="3315635"/>
                    <a:pt x="517436" y="3707327"/>
                  </a:cubicBezTo>
                  <a:lnTo>
                    <a:pt x="650999" y="385428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356" name="文本框 5"/>
            <p:cNvSpPr txBox="1">
              <a:spLocks noChangeArrowheads="1"/>
            </p:cNvSpPr>
            <p:nvPr/>
          </p:nvSpPr>
          <p:spPr bwMode="auto">
            <a:xfrm>
              <a:off x="1950177" y="2186816"/>
              <a:ext cx="1960793" cy="2015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500" dirty="0">
                  <a:solidFill>
                    <a:schemeClr val="bg1"/>
                  </a:solidFill>
                  <a:latin typeface="Century Gothic" pitchFamily="34" charset="0"/>
                </a:rPr>
                <a:t>02</a:t>
              </a:r>
              <a:endParaRPr lang="zh-CN" altLang="en-US" sz="1250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print"/>
            <a:srcRect l="43447" t="18711" r="10242" b="14206"/>
            <a:stretch>
              <a:fillRect/>
            </a:stretch>
          </p:blipFill>
          <p:spPr>
            <a:xfrm rot="1956925">
              <a:off x="1394854" y="2289337"/>
              <a:ext cx="2036614" cy="2036614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sp>
        <p:nvSpPr>
          <p:cNvPr id="14" name="椭圆 13"/>
          <p:cNvSpPr/>
          <p:nvPr/>
        </p:nvSpPr>
        <p:spPr>
          <a:xfrm rot="10800000">
            <a:off x="912813" y="4094163"/>
            <a:ext cx="463550" cy="4635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4135438" y="2443163"/>
            <a:ext cx="6956525" cy="2169992"/>
            <a:chOff x="277329" y="1093495"/>
            <a:chExt cx="5571713" cy="2170084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410834" y="2206380"/>
              <a:ext cx="529444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277329" y="1418946"/>
              <a:ext cx="5141865" cy="7683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图 书 馆 规 则</a:t>
              </a:r>
              <a:endParaRPr lang="zh-CN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26916" y="1093495"/>
              <a:ext cx="5141865" cy="4000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  <a:ea typeface="微软雅黑" panose="020B0503020204020204" pitchFamily="34" charset="-122"/>
                </a:rPr>
                <a:t>REGULATION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99988" y="2322384"/>
              <a:ext cx="5049054" cy="9411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凭证入馆 保持安静 安全防火 保持清洁        爱护公物 维护秩序 文明礼貌 遵守制度</a:t>
              </a:r>
            </a:p>
          </p:txBody>
        </p:sp>
      </p:grpSp>
      <p:sp>
        <p:nvSpPr>
          <p:cNvPr id="26" name="椭圆 25"/>
          <p:cNvSpPr/>
          <p:nvPr/>
        </p:nvSpPr>
        <p:spPr>
          <a:xfrm>
            <a:off x="1865313" y="4125913"/>
            <a:ext cx="147637" cy="1492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3717925" y="4362450"/>
            <a:ext cx="242888" cy="2428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4065588" y="4079875"/>
            <a:ext cx="152400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11047877">
            <a:off x="3108325" y="4818063"/>
            <a:ext cx="387350" cy="3873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11047877">
            <a:off x="2328863" y="4422775"/>
            <a:ext cx="169862" cy="1698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1319213" y="2378075"/>
            <a:ext cx="344487" cy="3444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10800000">
            <a:off x="1358900" y="3316288"/>
            <a:ext cx="528638" cy="5270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10933113" y="3060700"/>
            <a:ext cx="153987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11139488" y="3213100"/>
            <a:ext cx="242887" cy="2428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2065338" y="5219700"/>
            <a:ext cx="152400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6" grpId="0" animBg="1"/>
      <p:bldP spid="30" grpId="0" animBg="1"/>
      <p:bldP spid="32" grpId="0" animBg="1"/>
      <p:bldP spid="36" grpId="0" animBg="1"/>
      <p:bldP spid="41" grpId="0" animBg="1"/>
      <p:bldP spid="43" grpId="0" animBg="1"/>
      <p:bldP spid="15" grpId="0" animBg="1"/>
      <p:bldP spid="48" grpId="0" animBg="1"/>
      <p:bldP spid="49" grpId="0" animBg="1"/>
      <p:bldP spid="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椭圆 185"/>
          <p:cNvSpPr/>
          <p:nvPr/>
        </p:nvSpPr>
        <p:spPr>
          <a:xfrm rot="247877">
            <a:off x="5138738" y="2833688"/>
            <a:ext cx="88900" cy="9048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87" name="椭圆 186"/>
          <p:cNvSpPr/>
          <p:nvPr/>
        </p:nvSpPr>
        <p:spPr>
          <a:xfrm rot="10800000">
            <a:off x="5454650" y="6227763"/>
            <a:ext cx="190500" cy="19208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88" name="椭圆 187"/>
          <p:cNvSpPr/>
          <p:nvPr/>
        </p:nvSpPr>
        <p:spPr>
          <a:xfrm rot="10800000">
            <a:off x="5075238" y="5627688"/>
            <a:ext cx="371475" cy="3730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89" name="椭圆 188"/>
          <p:cNvSpPr/>
          <p:nvPr/>
        </p:nvSpPr>
        <p:spPr>
          <a:xfrm rot="10800000">
            <a:off x="5349875" y="3590925"/>
            <a:ext cx="192088" cy="1905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91" name="椭圆 190"/>
          <p:cNvSpPr/>
          <p:nvPr/>
        </p:nvSpPr>
        <p:spPr>
          <a:xfrm rot="10800000">
            <a:off x="4916488" y="3005138"/>
            <a:ext cx="485775" cy="4841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92" name="椭圆 191"/>
          <p:cNvSpPr/>
          <p:nvPr/>
        </p:nvSpPr>
        <p:spPr>
          <a:xfrm rot="10800000">
            <a:off x="5340350" y="2749550"/>
            <a:ext cx="304800" cy="304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93" name="椭圆 192"/>
          <p:cNvSpPr/>
          <p:nvPr/>
        </p:nvSpPr>
        <p:spPr>
          <a:xfrm rot="10800000">
            <a:off x="6315075" y="1282700"/>
            <a:ext cx="400050" cy="4000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4" name="椭圆 193"/>
          <p:cNvSpPr/>
          <p:nvPr/>
        </p:nvSpPr>
        <p:spPr>
          <a:xfrm rot="247877" flipH="1">
            <a:off x="6086475" y="6538913"/>
            <a:ext cx="96838" cy="9683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95" name="椭圆 194"/>
          <p:cNvSpPr/>
          <p:nvPr/>
        </p:nvSpPr>
        <p:spPr>
          <a:xfrm rot="10800000">
            <a:off x="6781800" y="4119563"/>
            <a:ext cx="404813" cy="40481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96" name="椭圆 195"/>
          <p:cNvSpPr/>
          <p:nvPr/>
        </p:nvSpPr>
        <p:spPr>
          <a:xfrm rot="10800000">
            <a:off x="5894388" y="6696075"/>
            <a:ext cx="542925" cy="5429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grpSp>
        <p:nvGrpSpPr>
          <p:cNvPr id="2" name="组合 16"/>
          <p:cNvGrpSpPr>
            <a:grpSpLocks/>
          </p:cNvGrpSpPr>
          <p:nvPr/>
        </p:nvGrpSpPr>
        <p:grpSpPr bwMode="auto">
          <a:xfrm>
            <a:off x="5591175" y="2770188"/>
            <a:ext cx="1368425" cy="1477962"/>
            <a:chOff x="5591459" y="2770428"/>
            <a:chExt cx="1368690" cy="1477955"/>
          </a:xfrm>
        </p:grpSpPr>
        <p:grpSp>
          <p:nvGrpSpPr>
            <p:cNvPr id="7" name="组合 11"/>
            <p:cNvGrpSpPr>
              <a:grpSpLocks/>
            </p:cNvGrpSpPr>
            <p:nvPr/>
          </p:nvGrpSpPr>
          <p:grpSpPr bwMode="auto">
            <a:xfrm>
              <a:off x="5591459" y="2770428"/>
              <a:ext cx="1368690" cy="1368690"/>
              <a:chOff x="6096000" y="1504950"/>
              <a:chExt cx="1085850" cy="108585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6096000" y="1504950"/>
                <a:ext cx="1085850" cy="108563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7232" name="文本框 7"/>
              <p:cNvSpPr txBox="1">
                <a:spLocks noChangeArrowheads="1"/>
              </p:cNvSpPr>
              <p:nvPr/>
            </p:nvSpPr>
            <p:spPr bwMode="auto">
              <a:xfrm>
                <a:off x="6190509" y="1586210"/>
                <a:ext cx="896834" cy="879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6600" dirty="0">
                    <a:solidFill>
                      <a:schemeClr val="bg1"/>
                    </a:solidFill>
                    <a:latin typeface="Century Gothic" pitchFamily="34" charset="0"/>
                  </a:rPr>
                  <a:t>02</a:t>
                </a:r>
                <a:endParaRPr lang="zh-CN" altLang="en-US" sz="6600">
                  <a:solidFill>
                    <a:schemeClr val="bg1"/>
                  </a:solidFill>
                  <a:latin typeface="Century Gothic" pitchFamily="34" charset="0"/>
                </a:endParaRPr>
              </a:p>
            </p:txBody>
          </p:sp>
        </p:grpSp>
        <p:pic>
          <p:nvPicPr>
            <p:cNvPr id="182" name="图片 181"/>
            <p:cNvPicPr>
              <a:picLocks noChangeAspect="1"/>
            </p:cNvPicPr>
            <p:nvPr/>
          </p:nvPicPr>
          <p:blipFill>
            <a:blip r:embed="rId2" cstate="print"/>
            <a:srcRect l="43447" t="18711" r="10242" b="14206"/>
            <a:stretch>
              <a:fillRect/>
            </a:stretch>
          </p:blipFill>
          <p:spPr>
            <a:xfrm rot="1293395">
              <a:off x="5652795" y="3032900"/>
              <a:ext cx="1215483" cy="1215483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grpSp>
        <p:nvGrpSpPr>
          <p:cNvPr id="8" name="组合 15"/>
          <p:cNvGrpSpPr>
            <a:grpSpLocks/>
          </p:cNvGrpSpPr>
          <p:nvPr/>
        </p:nvGrpSpPr>
        <p:grpSpPr bwMode="auto">
          <a:xfrm>
            <a:off x="5232400" y="1684338"/>
            <a:ext cx="1176338" cy="1085850"/>
            <a:chOff x="5231859" y="1684578"/>
            <a:chExt cx="1177200" cy="1085850"/>
          </a:xfrm>
        </p:grpSpPr>
        <p:grpSp>
          <p:nvGrpSpPr>
            <p:cNvPr id="9" name="组合 10"/>
            <p:cNvGrpSpPr>
              <a:grpSpLocks/>
            </p:cNvGrpSpPr>
            <p:nvPr/>
          </p:nvGrpSpPr>
          <p:grpSpPr bwMode="auto">
            <a:xfrm>
              <a:off x="5323209" y="1684578"/>
              <a:ext cx="1085850" cy="1085850"/>
              <a:chOff x="1276350" y="1504950"/>
              <a:chExt cx="1085850" cy="1085850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1277143" y="1504950"/>
                <a:ext cx="1085057" cy="108585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Century Gothic" panose="020B0502020202020204" pitchFamily="34" charset="0"/>
                </a:endParaRPr>
              </a:p>
            </p:txBody>
          </p:sp>
          <p:sp>
            <p:nvSpPr>
              <p:cNvPr id="7228" name="文本框 6"/>
              <p:cNvSpPr txBox="1">
                <a:spLocks noChangeArrowheads="1"/>
              </p:cNvSpPr>
              <p:nvPr/>
            </p:nvSpPr>
            <p:spPr bwMode="auto">
              <a:xfrm>
                <a:off x="1343825" y="1586210"/>
                <a:ext cx="950902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5400" dirty="0">
                    <a:solidFill>
                      <a:schemeClr val="bg1"/>
                    </a:solidFill>
                    <a:latin typeface="Century Gothic" pitchFamily="34" charset="0"/>
                  </a:rPr>
                  <a:t>01</a:t>
                </a:r>
                <a:endParaRPr lang="zh-CN" altLang="en-US" sz="5400">
                  <a:solidFill>
                    <a:schemeClr val="bg1"/>
                  </a:solidFill>
                  <a:latin typeface="Century Gothic" pitchFamily="34" charset="0"/>
                </a:endParaRPr>
              </a:p>
            </p:txBody>
          </p:sp>
        </p:grpSp>
        <p:pic>
          <p:nvPicPr>
            <p:cNvPr id="183" name="图片 182"/>
            <p:cNvPicPr>
              <a:picLocks noChangeAspect="1"/>
            </p:cNvPicPr>
            <p:nvPr/>
          </p:nvPicPr>
          <p:blipFill>
            <a:blip r:embed="rId2" cstate="print"/>
            <a:srcRect l="43447" t="18711" r="10242" b="14206"/>
            <a:stretch>
              <a:fillRect/>
            </a:stretch>
          </p:blipFill>
          <p:spPr>
            <a:xfrm rot="19343822">
              <a:off x="5231859" y="1742018"/>
              <a:ext cx="1019877" cy="1019877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grpSp>
        <p:nvGrpSpPr>
          <p:cNvPr id="10" name="组合 17"/>
          <p:cNvGrpSpPr>
            <a:grpSpLocks/>
          </p:cNvGrpSpPr>
          <p:nvPr/>
        </p:nvGrpSpPr>
        <p:grpSpPr bwMode="auto">
          <a:xfrm>
            <a:off x="4905375" y="3916363"/>
            <a:ext cx="1531938" cy="1531937"/>
            <a:chOff x="4905512" y="3916438"/>
            <a:chExt cx="1531210" cy="1531210"/>
          </a:xfrm>
        </p:grpSpPr>
        <p:grpSp>
          <p:nvGrpSpPr>
            <p:cNvPr id="11" name="组合 13"/>
            <p:cNvGrpSpPr>
              <a:grpSpLocks/>
            </p:cNvGrpSpPr>
            <p:nvPr/>
          </p:nvGrpSpPr>
          <p:grpSpPr bwMode="auto">
            <a:xfrm>
              <a:off x="4905512" y="3916438"/>
              <a:ext cx="1531210" cy="1531210"/>
              <a:chOff x="1276350" y="4991100"/>
              <a:chExt cx="1085850" cy="1085850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1276350" y="4991100"/>
                <a:ext cx="1085850" cy="10858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7224" name="文本框 8"/>
              <p:cNvSpPr txBox="1">
                <a:spLocks noChangeArrowheads="1"/>
              </p:cNvSpPr>
              <p:nvPr/>
            </p:nvSpPr>
            <p:spPr bwMode="auto">
              <a:xfrm>
                <a:off x="1454258" y="5175970"/>
                <a:ext cx="730029" cy="720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6000" dirty="0">
                    <a:solidFill>
                      <a:schemeClr val="bg1"/>
                    </a:solidFill>
                    <a:latin typeface="Century Gothic" pitchFamily="34" charset="0"/>
                  </a:rPr>
                  <a:t>03</a:t>
                </a:r>
                <a:endParaRPr lang="zh-CN" altLang="en-US" sz="6000">
                  <a:solidFill>
                    <a:schemeClr val="bg1"/>
                  </a:solidFill>
                  <a:latin typeface="Century Gothic" pitchFamily="34" charset="0"/>
                </a:endParaRPr>
              </a:p>
            </p:txBody>
          </p:sp>
        </p:grpSp>
        <p:pic>
          <p:nvPicPr>
            <p:cNvPr id="184" name="图片 183"/>
            <p:cNvPicPr>
              <a:picLocks noChangeAspect="1"/>
            </p:cNvPicPr>
            <p:nvPr/>
          </p:nvPicPr>
          <p:blipFill>
            <a:blip r:embed="rId2" cstate="print"/>
            <a:srcRect l="43447" t="18711" r="10242" b="14206"/>
            <a:stretch>
              <a:fillRect/>
            </a:stretch>
          </p:blipFill>
          <p:spPr>
            <a:xfrm rot="19161339">
              <a:off x="4923632" y="4154443"/>
              <a:ext cx="1152845" cy="1152845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grpSp>
        <p:nvGrpSpPr>
          <p:cNvPr id="12" name="组合 18"/>
          <p:cNvGrpSpPr>
            <a:grpSpLocks/>
          </p:cNvGrpSpPr>
          <p:nvPr/>
        </p:nvGrpSpPr>
        <p:grpSpPr bwMode="auto">
          <a:xfrm>
            <a:off x="5741988" y="5356225"/>
            <a:ext cx="1436687" cy="1150938"/>
            <a:chOff x="5741798" y="5356201"/>
            <a:chExt cx="1437191" cy="1150765"/>
          </a:xfrm>
        </p:grpSpPr>
        <p:grpSp>
          <p:nvGrpSpPr>
            <p:cNvPr id="13" name="组合 12"/>
            <p:cNvGrpSpPr>
              <a:grpSpLocks/>
            </p:cNvGrpSpPr>
            <p:nvPr/>
          </p:nvGrpSpPr>
          <p:grpSpPr bwMode="auto">
            <a:xfrm>
              <a:off x="5741798" y="5366388"/>
              <a:ext cx="1085850" cy="1085850"/>
              <a:chOff x="6099500" y="4991100"/>
              <a:chExt cx="1085850" cy="1085850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6099500" y="4990436"/>
                <a:ext cx="1086231" cy="108727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Century Gothic" panose="020B0502020202020204" pitchFamily="34" charset="0"/>
                </a:endParaRPr>
              </a:p>
            </p:txBody>
          </p:sp>
          <p:sp>
            <p:nvSpPr>
              <p:cNvPr id="7220" name="文本框 9"/>
              <p:cNvSpPr txBox="1">
                <a:spLocks noChangeArrowheads="1"/>
              </p:cNvSpPr>
              <p:nvPr/>
            </p:nvSpPr>
            <p:spPr bwMode="auto">
              <a:xfrm>
                <a:off x="6156555" y="5072360"/>
                <a:ext cx="971741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5400" dirty="0">
                    <a:solidFill>
                      <a:schemeClr val="bg1"/>
                    </a:solidFill>
                    <a:latin typeface="Century Gothic" pitchFamily="34" charset="0"/>
                  </a:rPr>
                  <a:t>04</a:t>
                </a:r>
                <a:endParaRPr lang="zh-CN" altLang="en-US" sz="5400">
                  <a:solidFill>
                    <a:schemeClr val="bg1"/>
                  </a:solidFill>
                  <a:latin typeface="Century Gothic" pitchFamily="34" charset="0"/>
                </a:endParaRPr>
              </a:p>
            </p:txBody>
          </p:sp>
        </p:grpSp>
        <p:pic>
          <p:nvPicPr>
            <p:cNvPr id="185" name="图片 184"/>
            <p:cNvPicPr>
              <a:picLocks noChangeAspect="1"/>
            </p:cNvPicPr>
            <p:nvPr/>
          </p:nvPicPr>
          <p:blipFill>
            <a:blip r:embed="rId2" cstate="print"/>
            <a:srcRect l="43447" t="18711" r="10242" b="14206"/>
            <a:stretch>
              <a:fillRect/>
            </a:stretch>
          </p:blipFill>
          <p:spPr>
            <a:xfrm rot="1714423">
              <a:off x="6028224" y="5356201"/>
              <a:ext cx="1150765" cy="1150765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sp>
        <p:nvSpPr>
          <p:cNvPr id="198" name="椭圆 197"/>
          <p:cNvSpPr/>
          <p:nvPr/>
        </p:nvSpPr>
        <p:spPr>
          <a:xfrm rot="10800000">
            <a:off x="6435725" y="4940300"/>
            <a:ext cx="233363" cy="23336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grpSp>
        <p:nvGrpSpPr>
          <p:cNvPr id="14" name="组合 19"/>
          <p:cNvGrpSpPr>
            <a:grpSpLocks/>
          </p:cNvGrpSpPr>
          <p:nvPr/>
        </p:nvGrpSpPr>
        <p:grpSpPr bwMode="auto">
          <a:xfrm>
            <a:off x="149224" y="1721759"/>
            <a:ext cx="11761788" cy="4343867"/>
            <a:chOff x="149474" y="1721240"/>
            <a:chExt cx="11761544" cy="4344900"/>
          </a:xfrm>
        </p:grpSpPr>
        <p:grpSp>
          <p:nvGrpSpPr>
            <p:cNvPr id="15" name="组合 213"/>
            <p:cNvGrpSpPr>
              <a:grpSpLocks/>
            </p:cNvGrpSpPr>
            <p:nvPr/>
          </p:nvGrpSpPr>
          <p:grpSpPr bwMode="auto">
            <a:xfrm>
              <a:off x="292347" y="1721240"/>
              <a:ext cx="4886221" cy="523344"/>
              <a:chOff x="292347" y="1721240"/>
              <a:chExt cx="4886221" cy="523344"/>
            </a:xfrm>
          </p:grpSpPr>
          <p:cxnSp>
            <p:nvCxnSpPr>
              <p:cNvPr id="209" name="直接连接符 208"/>
              <p:cNvCxnSpPr/>
              <p:nvPr/>
            </p:nvCxnSpPr>
            <p:spPr>
              <a:xfrm>
                <a:off x="411404" y="2207811"/>
                <a:ext cx="4767164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1" name="文本框 210"/>
              <p:cNvSpPr txBox="1"/>
              <p:nvPr/>
            </p:nvSpPr>
            <p:spPr>
              <a:xfrm>
                <a:off x="2229054" y="1721240"/>
                <a:ext cx="2908240" cy="52334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8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图书馆概况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2" name="文本框 211"/>
              <p:cNvSpPr txBox="1"/>
              <p:nvPr/>
            </p:nvSpPr>
            <p:spPr>
              <a:xfrm>
                <a:off x="292347" y="1802449"/>
                <a:ext cx="2889189" cy="4002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0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 Gothic" panose="020B0502020202020204" pitchFamily="34" charset="0"/>
                    <a:ea typeface="微软雅黑" panose="020B0503020204020204" pitchFamily="34" charset="-122"/>
                  </a:rPr>
                  <a:t>GENERAL SITUATION</a:t>
                </a:r>
                <a:endParaRPr lang="zh-CN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214"/>
            <p:cNvGrpSpPr>
              <a:grpSpLocks/>
            </p:cNvGrpSpPr>
            <p:nvPr/>
          </p:nvGrpSpPr>
          <p:grpSpPr bwMode="auto">
            <a:xfrm>
              <a:off x="149474" y="3876258"/>
              <a:ext cx="4767164" cy="523345"/>
              <a:chOff x="410335" y="1737945"/>
              <a:chExt cx="4767164" cy="523345"/>
            </a:xfrm>
          </p:grpSpPr>
          <p:cxnSp>
            <p:nvCxnSpPr>
              <p:cNvPr id="216" name="直接连接符 215"/>
              <p:cNvCxnSpPr/>
              <p:nvPr/>
            </p:nvCxnSpPr>
            <p:spPr>
              <a:xfrm>
                <a:off x="410335" y="2206781"/>
                <a:ext cx="4767164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10" name="文本框 216"/>
              <p:cNvSpPr txBox="1">
                <a:spLocks noChangeArrowheads="1"/>
              </p:cNvSpPr>
              <p:nvPr/>
            </p:nvSpPr>
            <p:spPr bwMode="auto">
              <a:xfrm>
                <a:off x="2229318" y="1737945"/>
                <a:ext cx="2907516" cy="523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b="1" dirty="0" smtClean="0">
                    <a:solidFill>
                      <a:srgbClr val="404040"/>
                    </a:solidFill>
                    <a:latin typeface="微软雅黑" pitchFamily="34" charset="-122"/>
                    <a:ea typeface="微软雅黑" pitchFamily="34" charset="-122"/>
                  </a:rPr>
                  <a:t>图书馆服务</a:t>
                </a:r>
                <a:endParaRPr lang="zh-CN" altLang="en-US" b="1" dirty="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8" name="文本框 217"/>
              <p:cNvSpPr txBox="1"/>
              <p:nvPr/>
            </p:nvSpPr>
            <p:spPr>
              <a:xfrm>
                <a:off x="623963" y="1792345"/>
                <a:ext cx="2316796" cy="4002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0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 Gothic" panose="020B0502020202020204" pitchFamily="34" charset="0"/>
                    <a:ea typeface="微软雅黑" panose="020B0503020204020204" pitchFamily="34" charset="-122"/>
                  </a:rPr>
                  <a:t>SERVICE</a:t>
                </a:r>
                <a:endParaRPr lang="zh-CN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219"/>
            <p:cNvGrpSpPr>
              <a:grpSpLocks/>
            </p:cNvGrpSpPr>
            <p:nvPr/>
          </p:nvGrpSpPr>
          <p:grpSpPr bwMode="auto">
            <a:xfrm>
              <a:off x="7010337" y="2965402"/>
              <a:ext cx="4900681" cy="523344"/>
              <a:chOff x="277330" y="1701887"/>
              <a:chExt cx="4900681" cy="523344"/>
            </a:xfrm>
          </p:grpSpPr>
          <p:cxnSp>
            <p:nvCxnSpPr>
              <p:cNvPr id="221" name="直接连接符 220"/>
              <p:cNvCxnSpPr/>
              <p:nvPr/>
            </p:nvCxnSpPr>
            <p:spPr>
              <a:xfrm>
                <a:off x="410846" y="2206659"/>
                <a:ext cx="4767165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06" name="文本框 221"/>
              <p:cNvSpPr txBox="1">
                <a:spLocks noChangeArrowheads="1"/>
              </p:cNvSpPr>
              <p:nvPr/>
            </p:nvSpPr>
            <p:spPr bwMode="auto">
              <a:xfrm>
                <a:off x="277330" y="1701887"/>
                <a:ext cx="2907516" cy="5233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b="1" dirty="0" smtClean="0">
                    <a:solidFill>
                      <a:srgbClr val="404040"/>
                    </a:solidFill>
                    <a:latin typeface="微软雅黑" pitchFamily="34" charset="-122"/>
                    <a:ea typeface="微软雅黑" pitchFamily="34" charset="-122"/>
                  </a:rPr>
                  <a:t>图书馆规则</a:t>
                </a:r>
                <a:endParaRPr lang="zh-CN" altLang="en-US" b="1" dirty="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3" name="文本框 222"/>
              <p:cNvSpPr txBox="1"/>
              <p:nvPr/>
            </p:nvSpPr>
            <p:spPr>
              <a:xfrm>
                <a:off x="2552341" y="1798348"/>
                <a:ext cx="2398662" cy="4002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0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 Gothic" panose="020B0502020202020204" pitchFamily="34" charset="0"/>
                    <a:ea typeface="微软雅黑" panose="020B0503020204020204" pitchFamily="34" charset="-122"/>
                  </a:rPr>
                  <a:t>REGULATION</a:t>
                </a:r>
                <a:endParaRPr lang="zh-CN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8" name="组合 224"/>
            <p:cNvGrpSpPr>
              <a:grpSpLocks/>
            </p:cNvGrpSpPr>
            <p:nvPr/>
          </p:nvGrpSpPr>
          <p:grpSpPr bwMode="auto">
            <a:xfrm>
              <a:off x="6847261" y="5542796"/>
              <a:ext cx="5014323" cy="523344"/>
              <a:chOff x="277330" y="1745441"/>
              <a:chExt cx="5014323" cy="523344"/>
            </a:xfrm>
          </p:grpSpPr>
          <p:cxnSp>
            <p:nvCxnSpPr>
              <p:cNvPr id="226" name="直接连接符 225"/>
              <p:cNvCxnSpPr/>
              <p:nvPr/>
            </p:nvCxnSpPr>
            <p:spPr>
              <a:xfrm>
                <a:off x="410413" y="2207071"/>
                <a:ext cx="4767165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02" name="文本框 226"/>
              <p:cNvSpPr txBox="1">
                <a:spLocks noChangeArrowheads="1"/>
              </p:cNvSpPr>
              <p:nvPr/>
            </p:nvSpPr>
            <p:spPr bwMode="auto">
              <a:xfrm>
                <a:off x="277330" y="1745441"/>
                <a:ext cx="2907516" cy="5233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b="1" dirty="0" smtClean="0">
                    <a:solidFill>
                      <a:srgbClr val="404040"/>
                    </a:solidFill>
                    <a:latin typeface="微软雅黑" pitchFamily="34" charset="-122"/>
                    <a:ea typeface="微软雅黑" pitchFamily="34" charset="-122"/>
                  </a:rPr>
                  <a:t>联系我们</a:t>
                </a:r>
                <a:endParaRPr lang="zh-CN" altLang="en-US" b="1" dirty="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8" name="文本框 227"/>
              <p:cNvSpPr txBox="1"/>
              <p:nvPr/>
            </p:nvSpPr>
            <p:spPr>
              <a:xfrm>
                <a:off x="2385000" y="1798988"/>
                <a:ext cx="2906653" cy="40020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0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 Gothic" panose="020B0502020202020204" pitchFamily="34" charset="0"/>
                    <a:ea typeface="微软雅黑" panose="020B0503020204020204" pitchFamily="34" charset="-122"/>
                  </a:rPr>
                  <a:t>CONTACT  US</a:t>
                </a:r>
                <a:endParaRPr lang="zh-CN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30" name="椭圆 229"/>
          <p:cNvSpPr/>
          <p:nvPr/>
        </p:nvSpPr>
        <p:spPr>
          <a:xfrm rot="10800000">
            <a:off x="6854825" y="2268538"/>
            <a:ext cx="242888" cy="24288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231" name="椭圆 230"/>
          <p:cNvSpPr/>
          <p:nvPr/>
        </p:nvSpPr>
        <p:spPr>
          <a:xfrm rot="10800000">
            <a:off x="6507163" y="1958975"/>
            <a:ext cx="188912" cy="18891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232" name="椭圆 231"/>
          <p:cNvSpPr/>
          <p:nvPr/>
        </p:nvSpPr>
        <p:spPr>
          <a:xfrm rot="10800000">
            <a:off x="6538913" y="2301875"/>
            <a:ext cx="152400" cy="152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233" name="椭圆 232"/>
          <p:cNvSpPr/>
          <p:nvPr/>
        </p:nvSpPr>
        <p:spPr>
          <a:xfrm rot="10800000">
            <a:off x="7067550" y="4816475"/>
            <a:ext cx="152400" cy="1539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grpSp>
        <p:nvGrpSpPr>
          <p:cNvPr id="19" name="组合 14"/>
          <p:cNvGrpSpPr>
            <a:grpSpLocks/>
          </p:cNvGrpSpPr>
          <p:nvPr/>
        </p:nvGrpSpPr>
        <p:grpSpPr bwMode="auto">
          <a:xfrm>
            <a:off x="4905375" y="-1123950"/>
            <a:ext cx="2343150" cy="2343150"/>
            <a:chOff x="4905189" y="-1123733"/>
            <a:chExt cx="2342574" cy="2342574"/>
          </a:xfrm>
        </p:grpSpPr>
        <p:sp>
          <p:nvSpPr>
            <p:cNvPr id="202" name="任意多边形 201"/>
            <p:cNvSpPr/>
            <p:nvPr/>
          </p:nvSpPr>
          <p:spPr>
            <a:xfrm rot="13500000" flipH="1">
              <a:off x="4905189" y="-1123733"/>
              <a:ext cx="2342574" cy="2342574"/>
            </a:xfrm>
            <a:custGeom>
              <a:avLst/>
              <a:gdLst>
                <a:gd name="connsiteX0" fmla="*/ 0 w 2342574"/>
                <a:gd name="connsiteY0" fmla="*/ 116757 h 2342574"/>
                <a:gd name="connsiteX1" fmla="*/ 2225818 w 2342574"/>
                <a:gd name="connsiteY1" fmla="*/ 2342574 h 2342574"/>
                <a:gd name="connsiteX2" fmla="*/ 2307225 w 2342574"/>
                <a:gd name="connsiteY2" fmla="*/ 2080322 h 2342574"/>
                <a:gd name="connsiteX3" fmla="*/ 2342574 w 2342574"/>
                <a:gd name="connsiteY3" fmla="*/ 1729671 h 2342574"/>
                <a:gd name="connsiteX4" fmla="*/ 2206215 w 2342574"/>
                <a:gd name="connsiteY4" fmla="*/ 180329 h 2342574"/>
                <a:gd name="connsiteX5" fmla="*/ 2233153 w 2342574"/>
                <a:gd name="connsiteY5" fmla="*/ 119650 h 2342574"/>
                <a:gd name="connsiteX6" fmla="*/ 2259713 w 2342574"/>
                <a:gd name="connsiteY6" fmla="*/ 93089 h 2342574"/>
                <a:gd name="connsiteX7" fmla="*/ 2241319 w 2342574"/>
                <a:gd name="connsiteY7" fmla="*/ 101255 h 2342574"/>
                <a:gd name="connsiteX8" fmla="*/ 2249485 w 2342574"/>
                <a:gd name="connsiteY8" fmla="*/ 82861 h 2342574"/>
                <a:gd name="connsiteX9" fmla="*/ 2222925 w 2342574"/>
                <a:gd name="connsiteY9" fmla="*/ 109421 h 2342574"/>
                <a:gd name="connsiteX10" fmla="*/ 2162245 w 2342574"/>
                <a:gd name="connsiteY10" fmla="*/ 136359 h 2342574"/>
                <a:gd name="connsiteX11" fmla="*/ 612904 w 2342574"/>
                <a:gd name="connsiteY11" fmla="*/ 0 h 2342574"/>
                <a:gd name="connsiteX12" fmla="*/ 262254 w 2342574"/>
                <a:gd name="connsiteY12" fmla="*/ 35349 h 2342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42574" h="2342574">
                  <a:moveTo>
                    <a:pt x="0" y="116757"/>
                  </a:moveTo>
                  <a:lnTo>
                    <a:pt x="2225818" y="2342574"/>
                  </a:lnTo>
                  <a:lnTo>
                    <a:pt x="2307225" y="2080322"/>
                  </a:lnTo>
                  <a:cubicBezTo>
                    <a:pt x="2330403" y="1967058"/>
                    <a:pt x="2342574" y="1849786"/>
                    <a:pt x="2342574" y="1729671"/>
                  </a:cubicBezTo>
                  <a:cubicBezTo>
                    <a:pt x="2342574" y="1185952"/>
                    <a:pt x="2024401" y="669505"/>
                    <a:pt x="2206215" y="180329"/>
                  </a:cubicBezTo>
                  <a:lnTo>
                    <a:pt x="2233153" y="119650"/>
                  </a:lnTo>
                  <a:lnTo>
                    <a:pt x="2259713" y="93089"/>
                  </a:lnTo>
                  <a:lnTo>
                    <a:pt x="2241319" y="101255"/>
                  </a:lnTo>
                  <a:lnTo>
                    <a:pt x="2249485" y="82861"/>
                  </a:lnTo>
                  <a:lnTo>
                    <a:pt x="2222925" y="109421"/>
                  </a:lnTo>
                  <a:lnTo>
                    <a:pt x="2162245" y="136359"/>
                  </a:lnTo>
                  <a:cubicBezTo>
                    <a:pt x="1673070" y="318173"/>
                    <a:pt x="1156623" y="0"/>
                    <a:pt x="612904" y="0"/>
                  </a:cubicBezTo>
                  <a:cubicBezTo>
                    <a:pt x="492789" y="0"/>
                    <a:pt x="375517" y="12172"/>
                    <a:pt x="262254" y="35349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20" name="组合 206"/>
            <p:cNvGrpSpPr>
              <a:grpSpLocks/>
            </p:cNvGrpSpPr>
            <p:nvPr/>
          </p:nvGrpSpPr>
          <p:grpSpPr bwMode="auto">
            <a:xfrm>
              <a:off x="5482116" y="-75988"/>
              <a:ext cx="1188720" cy="1037377"/>
              <a:chOff x="5437105" y="14100"/>
              <a:chExt cx="1188720" cy="1037377"/>
            </a:xfrm>
          </p:grpSpPr>
          <p:sp>
            <p:nvSpPr>
              <p:cNvPr id="7194" name="文本框 202"/>
              <p:cNvSpPr txBox="1">
                <a:spLocks noChangeArrowheads="1"/>
              </p:cNvSpPr>
              <p:nvPr/>
            </p:nvSpPr>
            <p:spPr bwMode="auto">
              <a:xfrm>
                <a:off x="5939099" y="14100"/>
                <a:ext cx="184731" cy="769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4400">
                  <a:solidFill>
                    <a:schemeClr val="bg1"/>
                  </a:solidFill>
                  <a:latin typeface="方正清刻本悦宋简体" pitchFamily="2" charset="-122"/>
                  <a:ea typeface="方正清刻本悦宋简体" pitchFamily="2" charset="-122"/>
                </a:endParaRPr>
              </a:p>
            </p:txBody>
          </p:sp>
          <p:cxnSp>
            <p:nvCxnSpPr>
              <p:cNvPr id="205" name="直接连接符 204"/>
              <p:cNvCxnSpPr/>
              <p:nvPr/>
            </p:nvCxnSpPr>
            <p:spPr>
              <a:xfrm>
                <a:off x="5437886" y="723286"/>
                <a:ext cx="1187158" cy="0"/>
              </a:xfrm>
              <a:prstGeom prst="line">
                <a:avLst/>
              </a:prstGeom>
              <a:ln>
                <a:solidFill>
                  <a:schemeClr val="bg1">
                    <a:alpha val="54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96" name="文本框 205"/>
              <p:cNvSpPr txBox="1">
                <a:spLocks noChangeArrowheads="1"/>
              </p:cNvSpPr>
              <p:nvPr/>
            </p:nvSpPr>
            <p:spPr bwMode="auto">
              <a:xfrm>
                <a:off x="5473780" y="743700"/>
                <a:ext cx="111537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400" dirty="0">
                    <a:solidFill>
                      <a:schemeClr val="bg1"/>
                    </a:solidFill>
                  </a:rPr>
                  <a:t>CONTENTS</a:t>
                </a:r>
                <a:endParaRPr lang="zh-CN" altLang="en-US" sz="140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7193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9810" y="-192446"/>
              <a:ext cx="1792379" cy="1176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6" presetClass="entr" presetSubtype="37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 animBg="1"/>
      <p:bldP spid="187" grpId="0" animBg="1"/>
      <p:bldP spid="188" grpId="0" animBg="1"/>
      <p:bldP spid="189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8" grpId="0" animBg="1"/>
      <p:bldP spid="230" grpId="0" animBg="1"/>
      <p:bldP spid="231" grpId="0" animBg="1"/>
      <p:bldP spid="232" grpId="0" animBg="1"/>
      <p:bldP spid="23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C37F7E1-2C3F-49B4-855B-2B603EDB55A8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20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0" y="216000"/>
            <a:ext cx="2638148" cy="584775"/>
            <a:chOff x="0" y="216000"/>
            <a:chExt cx="2638148" cy="584775"/>
          </a:xfrm>
        </p:grpSpPr>
        <p:sp>
          <p:nvSpPr>
            <p:cNvPr id="4" name="矩形 3"/>
            <p:cNvSpPr/>
            <p:nvPr/>
          </p:nvSpPr>
          <p:spPr bwMode="auto">
            <a:xfrm>
              <a:off x="0" y="242888"/>
              <a:ext cx="401638" cy="46196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6" name="文本框 65"/>
            <p:cNvSpPr txBox="1"/>
            <p:nvPr/>
          </p:nvSpPr>
          <p:spPr bwMode="auto">
            <a:xfrm>
              <a:off x="401638" y="216000"/>
              <a:ext cx="2236510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图书馆规则</a:t>
              </a:r>
              <a:endPara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04" name="组合 103"/>
          <p:cNvGrpSpPr>
            <a:grpSpLocks/>
          </p:cNvGrpSpPr>
          <p:nvPr/>
        </p:nvGrpSpPr>
        <p:grpSpPr bwMode="auto">
          <a:xfrm>
            <a:off x="1011238" y="1073150"/>
            <a:ext cx="1728787" cy="1728788"/>
            <a:chOff x="1011953" y="1914525"/>
            <a:chExt cx="1728787" cy="1728787"/>
          </a:xfrm>
        </p:grpSpPr>
        <p:sp>
          <p:nvSpPr>
            <p:cNvPr id="105" name="椭圆 104"/>
            <p:cNvSpPr/>
            <p:nvPr/>
          </p:nvSpPr>
          <p:spPr>
            <a:xfrm>
              <a:off x="1011953" y="1914525"/>
              <a:ext cx="1728787" cy="172878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6" name="Freeform 101"/>
            <p:cNvSpPr>
              <a:spLocks noEditPoints="1"/>
            </p:cNvSpPr>
            <p:nvPr/>
          </p:nvSpPr>
          <p:spPr bwMode="auto">
            <a:xfrm>
              <a:off x="1580991" y="2424188"/>
              <a:ext cx="590710" cy="709460"/>
            </a:xfrm>
            <a:custGeom>
              <a:avLst/>
              <a:gdLst>
                <a:gd name="T0" fmla="*/ 1491964171 w 164"/>
                <a:gd name="T1" fmla="*/ 1491493797 h 197"/>
                <a:gd name="T2" fmla="*/ 1401149712 w 164"/>
                <a:gd name="T3" fmla="*/ 1452585137 h 197"/>
                <a:gd name="T4" fmla="*/ 1284387236 w 164"/>
                <a:gd name="T5" fmla="*/ 1426644831 h 197"/>
                <a:gd name="T6" fmla="*/ 1258439219 w 164"/>
                <a:gd name="T7" fmla="*/ 1426644831 h 197"/>
                <a:gd name="T8" fmla="*/ 1206546786 w 164"/>
                <a:gd name="T9" fmla="*/ 1413676478 h 197"/>
                <a:gd name="T10" fmla="*/ 1206546786 w 164"/>
                <a:gd name="T11" fmla="*/ 1413676478 h 197"/>
                <a:gd name="T12" fmla="*/ 1128702734 w 164"/>
                <a:gd name="T13" fmla="*/ 1400708126 h 197"/>
                <a:gd name="T14" fmla="*/ 973021834 w 164"/>
                <a:gd name="T15" fmla="*/ 1400708126 h 197"/>
                <a:gd name="T16" fmla="*/ 947073817 w 164"/>
                <a:gd name="T17" fmla="*/ 1413676478 h 197"/>
                <a:gd name="T18" fmla="*/ 895177782 w 164"/>
                <a:gd name="T19" fmla="*/ 1413676478 h 197"/>
                <a:gd name="T20" fmla="*/ 830311341 w 164"/>
                <a:gd name="T21" fmla="*/ 1426644831 h 197"/>
                <a:gd name="T22" fmla="*/ 713548865 w 164"/>
                <a:gd name="T23" fmla="*/ 1452585137 h 197"/>
                <a:gd name="T24" fmla="*/ 609760398 w 164"/>
                <a:gd name="T25" fmla="*/ 1504462149 h 197"/>
                <a:gd name="T26" fmla="*/ 596786389 w 164"/>
                <a:gd name="T27" fmla="*/ 1504462149 h 197"/>
                <a:gd name="T28" fmla="*/ 0 w 164"/>
                <a:gd name="T29" fmla="*/ 2147483646 h 197"/>
                <a:gd name="T30" fmla="*/ 2114698577 w 164"/>
                <a:gd name="T31" fmla="*/ 2147483646 h 197"/>
                <a:gd name="T32" fmla="*/ 2127672586 w 164"/>
                <a:gd name="T33" fmla="*/ 2147483646 h 197"/>
                <a:gd name="T34" fmla="*/ 103788467 w 164"/>
                <a:gd name="T35" fmla="*/ 2147483646 h 197"/>
                <a:gd name="T36" fmla="*/ 661652830 w 164"/>
                <a:gd name="T37" fmla="*/ 1595247820 h 197"/>
                <a:gd name="T38" fmla="*/ 739496882 w 164"/>
                <a:gd name="T39" fmla="*/ 1556339161 h 197"/>
                <a:gd name="T40" fmla="*/ 791389315 w 164"/>
                <a:gd name="T41" fmla="*/ 1543370808 h 197"/>
                <a:gd name="T42" fmla="*/ 882207376 w 164"/>
                <a:gd name="T43" fmla="*/ 1517430502 h 197"/>
                <a:gd name="T44" fmla="*/ 908151791 w 164"/>
                <a:gd name="T45" fmla="*/ 1517430502 h 197"/>
                <a:gd name="T46" fmla="*/ 985995843 w 164"/>
                <a:gd name="T47" fmla="*/ 1504462149 h 197"/>
                <a:gd name="T48" fmla="*/ 1154650752 w 164"/>
                <a:gd name="T49" fmla="*/ 1504462149 h 197"/>
                <a:gd name="T50" fmla="*/ 1193572778 w 164"/>
                <a:gd name="T51" fmla="*/ 1517430502 h 197"/>
                <a:gd name="T52" fmla="*/ 1245465210 w 164"/>
                <a:gd name="T53" fmla="*/ 1517430502 h 197"/>
                <a:gd name="T54" fmla="*/ 1323309262 w 164"/>
                <a:gd name="T55" fmla="*/ 1543370808 h 197"/>
                <a:gd name="T56" fmla="*/ 1414123721 w 164"/>
                <a:gd name="T57" fmla="*/ 1569311115 h 197"/>
                <a:gd name="T58" fmla="*/ 1453045747 w 164"/>
                <a:gd name="T59" fmla="*/ 1595247820 h 197"/>
                <a:gd name="T60" fmla="*/ 103788467 w 164"/>
                <a:gd name="T61" fmla="*/ 2147483646 h 197"/>
                <a:gd name="T62" fmla="*/ 830311341 w 164"/>
                <a:gd name="T63" fmla="*/ 1283982149 h 197"/>
                <a:gd name="T64" fmla="*/ 856259358 w 164"/>
                <a:gd name="T65" fmla="*/ 1296950501 h 197"/>
                <a:gd name="T66" fmla="*/ 1063836293 w 164"/>
                <a:gd name="T67" fmla="*/ 1322890808 h 197"/>
                <a:gd name="T68" fmla="*/ 1154650752 w 164"/>
                <a:gd name="T69" fmla="*/ 1309918854 h 197"/>
                <a:gd name="T70" fmla="*/ 1193572778 w 164"/>
                <a:gd name="T71" fmla="*/ 1309918854 h 197"/>
                <a:gd name="T72" fmla="*/ 1232494804 w 164"/>
                <a:gd name="T73" fmla="*/ 1296950501 h 197"/>
                <a:gd name="T74" fmla="*/ 1271413228 w 164"/>
                <a:gd name="T75" fmla="*/ 1283982149 h 197"/>
                <a:gd name="T76" fmla="*/ 1323309262 w 164"/>
                <a:gd name="T77" fmla="*/ 1271010195 h 197"/>
                <a:gd name="T78" fmla="*/ 1336283271 w 164"/>
                <a:gd name="T79" fmla="*/ 1258041842 h 197"/>
                <a:gd name="T80" fmla="*/ 1388175704 w 164"/>
                <a:gd name="T81" fmla="*/ 1232101536 h 197"/>
                <a:gd name="T82" fmla="*/ 1453045747 w 164"/>
                <a:gd name="T83" fmla="*/ 1193192876 h 197"/>
                <a:gd name="T84" fmla="*/ 1725489123 w 164"/>
                <a:gd name="T85" fmla="*/ 661443603 h 197"/>
                <a:gd name="T86" fmla="*/ 1063836293 w 164"/>
                <a:gd name="T87" fmla="*/ 0 h 197"/>
                <a:gd name="T88" fmla="*/ 402183463 w 164"/>
                <a:gd name="T89" fmla="*/ 622534944 h 197"/>
                <a:gd name="T90" fmla="*/ 804363324 w 164"/>
                <a:gd name="T91" fmla="*/ 1271010195 h 197"/>
                <a:gd name="T92" fmla="*/ 505971930 w 164"/>
                <a:gd name="T93" fmla="*/ 622534944 h 197"/>
                <a:gd name="T94" fmla="*/ 1621700656 w 164"/>
                <a:gd name="T95" fmla="*/ 661443603 h 197"/>
                <a:gd name="T96" fmla="*/ 1414123721 w 164"/>
                <a:gd name="T97" fmla="*/ 1089438853 h 197"/>
                <a:gd name="T98" fmla="*/ 1375201695 w 164"/>
                <a:gd name="T99" fmla="*/ 1128347512 h 197"/>
                <a:gd name="T100" fmla="*/ 1323309262 w 164"/>
                <a:gd name="T101" fmla="*/ 1154284217 h 197"/>
                <a:gd name="T102" fmla="*/ 1271413228 w 164"/>
                <a:gd name="T103" fmla="*/ 1180224524 h 197"/>
                <a:gd name="T104" fmla="*/ 1232494804 w 164"/>
                <a:gd name="T105" fmla="*/ 1193192876 h 197"/>
                <a:gd name="T106" fmla="*/ 1206546786 w 164"/>
                <a:gd name="T107" fmla="*/ 1193192876 h 197"/>
                <a:gd name="T108" fmla="*/ 1167624760 w 164"/>
                <a:gd name="T109" fmla="*/ 1206164830 h 197"/>
                <a:gd name="T110" fmla="*/ 1128702734 w 164"/>
                <a:gd name="T111" fmla="*/ 1219133183 h 197"/>
                <a:gd name="T112" fmla="*/ 1063836293 w 164"/>
                <a:gd name="T113" fmla="*/ 1219133183 h 197"/>
                <a:gd name="T114" fmla="*/ 1063836293 w 164"/>
                <a:gd name="T115" fmla="*/ 1219133183 h 197"/>
                <a:gd name="T116" fmla="*/ 882207376 w 164"/>
                <a:gd name="T117" fmla="*/ 1193192876 h 197"/>
                <a:gd name="T118" fmla="*/ 843285350 w 164"/>
                <a:gd name="T119" fmla="*/ 1180224524 h 197"/>
                <a:gd name="T120" fmla="*/ 505971930 w 164"/>
                <a:gd name="T121" fmla="*/ 635506898 h 19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4" h="197">
                  <a:moveTo>
                    <a:pt x="116" y="116"/>
                  </a:moveTo>
                  <a:cubicBezTo>
                    <a:pt x="115" y="115"/>
                    <a:pt x="115" y="115"/>
                    <a:pt x="115" y="115"/>
                  </a:cubicBezTo>
                  <a:cubicBezTo>
                    <a:pt x="114" y="115"/>
                    <a:pt x="113" y="114"/>
                    <a:pt x="112" y="114"/>
                  </a:cubicBezTo>
                  <a:cubicBezTo>
                    <a:pt x="110" y="113"/>
                    <a:pt x="109" y="113"/>
                    <a:pt x="108" y="112"/>
                  </a:cubicBezTo>
                  <a:cubicBezTo>
                    <a:pt x="106" y="112"/>
                    <a:pt x="105" y="112"/>
                    <a:pt x="104" y="111"/>
                  </a:cubicBezTo>
                  <a:cubicBezTo>
                    <a:pt x="103" y="111"/>
                    <a:pt x="101" y="110"/>
                    <a:pt x="99" y="110"/>
                  </a:cubicBezTo>
                  <a:cubicBezTo>
                    <a:pt x="98" y="110"/>
                    <a:pt x="98" y="110"/>
                    <a:pt x="97" y="110"/>
                  </a:cubicBezTo>
                  <a:cubicBezTo>
                    <a:pt x="97" y="110"/>
                    <a:pt x="97" y="110"/>
                    <a:pt x="97" y="110"/>
                  </a:cubicBezTo>
                  <a:cubicBezTo>
                    <a:pt x="96" y="109"/>
                    <a:pt x="95" y="109"/>
                    <a:pt x="94" y="109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2" y="109"/>
                    <a:pt x="91" y="109"/>
                    <a:pt x="90" y="109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3" y="108"/>
                    <a:pt x="79" y="108"/>
                    <a:pt x="76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2" y="109"/>
                    <a:pt x="70" y="109"/>
                    <a:pt x="69" y="109"/>
                  </a:cubicBezTo>
                  <a:cubicBezTo>
                    <a:pt x="69" y="109"/>
                    <a:pt x="69" y="109"/>
                    <a:pt x="69" y="109"/>
                  </a:cubicBezTo>
                  <a:cubicBezTo>
                    <a:pt x="68" y="109"/>
                    <a:pt x="67" y="109"/>
                    <a:pt x="67" y="109"/>
                  </a:cubicBezTo>
                  <a:cubicBezTo>
                    <a:pt x="66" y="110"/>
                    <a:pt x="65" y="110"/>
                    <a:pt x="64" y="110"/>
                  </a:cubicBezTo>
                  <a:cubicBezTo>
                    <a:pt x="62" y="110"/>
                    <a:pt x="61" y="111"/>
                    <a:pt x="59" y="111"/>
                  </a:cubicBezTo>
                  <a:cubicBezTo>
                    <a:pt x="58" y="112"/>
                    <a:pt x="56" y="112"/>
                    <a:pt x="55" y="112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2" y="114"/>
                    <a:pt x="49" y="115"/>
                    <a:pt x="47" y="116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18" y="130"/>
                    <a:pt x="0" y="159"/>
                    <a:pt x="0" y="190"/>
                  </a:cubicBezTo>
                  <a:cubicBezTo>
                    <a:pt x="0" y="191"/>
                    <a:pt x="0" y="191"/>
                    <a:pt x="0" y="19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163" y="197"/>
                    <a:pt x="163" y="197"/>
                    <a:pt x="163" y="197"/>
                  </a:cubicBezTo>
                  <a:cubicBezTo>
                    <a:pt x="163" y="192"/>
                    <a:pt x="163" y="192"/>
                    <a:pt x="163" y="192"/>
                  </a:cubicBezTo>
                  <a:cubicBezTo>
                    <a:pt x="163" y="191"/>
                    <a:pt x="164" y="191"/>
                    <a:pt x="164" y="190"/>
                  </a:cubicBezTo>
                  <a:cubicBezTo>
                    <a:pt x="164" y="158"/>
                    <a:pt x="145" y="129"/>
                    <a:pt x="116" y="116"/>
                  </a:cubicBezTo>
                  <a:close/>
                  <a:moveTo>
                    <a:pt x="8" y="189"/>
                  </a:moveTo>
                  <a:cubicBezTo>
                    <a:pt x="8" y="161"/>
                    <a:pt x="25" y="135"/>
                    <a:pt x="50" y="123"/>
                  </a:cubicBezTo>
                  <a:cubicBezTo>
                    <a:pt x="51" y="123"/>
                    <a:pt x="51" y="123"/>
                    <a:pt x="51" y="123"/>
                  </a:cubicBezTo>
                  <a:cubicBezTo>
                    <a:pt x="51" y="123"/>
                    <a:pt x="51" y="123"/>
                    <a:pt x="51" y="123"/>
                  </a:cubicBezTo>
                  <a:cubicBezTo>
                    <a:pt x="53" y="122"/>
                    <a:pt x="55" y="121"/>
                    <a:pt x="57" y="120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9" y="120"/>
                    <a:pt x="60" y="119"/>
                    <a:pt x="61" y="119"/>
                  </a:cubicBezTo>
                  <a:cubicBezTo>
                    <a:pt x="63" y="119"/>
                    <a:pt x="64" y="118"/>
                    <a:pt x="66" y="118"/>
                  </a:cubicBezTo>
                  <a:cubicBezTo>
                    <a:pt x="66" y="118"/>
                    <a:pt x="67" y="117"/>
                    <a:pt x="68" y="117"/>
                  </a:cubicBezTo>
                  <a:cubicBezTo>
                    <a:pt x="69" y="117"/>
                    <a:pt x="69" y="117"/>
                    <a:pt x="70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1" y="117"/>
                    <a:pt x="73" y="117"/>
                    <a:pt x="74" y="116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80" y="116"/>
                    <a:pt x="83" y="116"/>
                    <a:pt x="87" y="116"/>
                  </a:cubicBezTo>
                  <a:cubicBezTo>
                    <a:pt x="89" y="116"/>
                    <a:pt x="89" y="116"/>
                    <a:pt x="89" y="116"/>
                  </a:cubicBezTo>
                  <a:cubicBezTo>
                    <a:pt x="90" y="117"/>
                    <a:pt x="91" y="117"/>
                    <a:pt x="91" y="117"/>
                  </a:cubicBezTo>
                  <a:cubicBezTo>
                    <a:pt x="92" y="117"/>
                    <a:pt x="92" y="117"/>
                    <a:pt x="92" y="117"/>
                  </a:cubicBezTo>
                  <a:cubicBezTo>
                    <a:pt x="93" y="117"/>
                    <a:pt x="94" y="117"/>
                    <a:pt x="95" y="117"/>
                  </a:cubicBezTo>
                  <a:cubicBezTo>
                    <a:pt x="96" y="117"/>
                    <a:pt x="96" y="117"/>
                    <a:pt x="96" y="117"/>
                  </a:cubicBezTo>
                  <a:cubicBezTo>
                    <a:pt x="96" y="118"/>
                    <a:pt x="97" y="118"/>
                    <a:pt x="97" y="118"/>
                  </a:cubicBezTo>
                  <a:cubicBezTo>
                    <a:pt x="99" y="118"/>
                    <a:pt x="100" y="119"/>
                    <a:pt x="102" y="119"/>
                  </a:cubicBezTo>
                  <a:cubicBezTo>
                    <a:pt x="103" y="119"/>
                    <a:pt x="104" y="120"/>
                    <a:pt x="105" y="120"/>
                  </a:cubicBezTo>
                  <a:cubicBezTo>
                    <a:pt x="106" y="120"/>
                    <a:pt x="107" y="121"/>
                    <a:pt x="109" y="121"/>
                  </a:cubicBezTo>
                  <a:cubicBezTo>
                    <a:pt x="110" y="122"/>
                    <a:pt x="111" y="122"/>
                    <a:pt x="112" y="123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38" y="135"/>
                    <a:pt x="155" y="161"/>
                    <a:pt x="156" y="189"/>
                  </a:cubicBezTo>
                  <a:lnTo>
                    <a:pt x="8" y="189"/>
                  </a:lnTo>
                  <a:close/>
                  <a:moveTo>
                    <a:pt x="62" y="98"/>
                  </a:moveTo>
                  <a:cubicBezTo>
                    <a:pt x="62" y="98"/>
                    <a:pt x="63" y="98"/>
                    <a:pt x="64" y="99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5" y="99"/>
                    <a:pt x="66" y="100"/>
                    <a:pt x="66" y="100"/>
                  </a:cubicBezTo>
                  <a:cubicBezTo>
                    <a:pt x="71" y="101"/>
                    <a:pt x="76" y="102"/>
                    <a:pt x="81" y="102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83" y="102"/>
                    <a:pt x="85" y="102"/>
                    <a:pt x="87" y="102"/>
                  </a:cubicBezTo>
                  <a:cubicBezTo>
                    <a:pt x="87" y="102"/>
                    <a:pt x="88" y="102"/>
                    <a:pt x="89" y="101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1" y="101"/>
                    <a:pt x="91" y="101"/>
                    <a:pt x="92" y="101"/>
                  </a:cubicBezTo>
                  <a:cubicBezTo>
                    <a:pt x="92" y="101"/>
                    <a:pt x="93" y="101"/>
                    <a:pt x="93" y="101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6" y="100"/>
                    <a:pt x="96" y="100"/>
                    <a:pt x="97" y="100"/>
                  </a:cubicBezTo>
                  <a:cubicBezTo>
                    <a:pt x="97" y="100"/>
                    <a:pt x="98" y="99"/>
                    <a:pt x="98" y="99"/>
                  </a:cubicBezTo>
                  <a:cubicBezTo>
                    <a:pt x="99" y="99"/>
                    <a:pt x="99" y="99"/>
                    <a:pt x="99" y="99"/>
                  </a:cubicBezTo>
                  <a:cubicBezTo>
                    <a:pt x="100" y="99"/>
                    <a:pt x="101" y="98"/>
                    <a:pt x="102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4" y="97"/>
                    <a:pt x="105" y="96"/>
                    <a:pt x="106" y="96"/>
                  </a:cubicBezTo>
                  <a:cubicBezTo>
                    <a:pt x="107" y="95"/>
                    <a:pt x="107" y="95"/>
                    <a:pt x="107" y="95"/>
                  </a:cubicBezTo>
                  <a:cubicBezTo>
                    <a:pt x="108" y="95"/>
                    <a:pt x="109" y="94"/>
                    <a:pt x="110" y="93"/>
                  </a:cubicBezTo>
                  <a:cubicBezTo>
                    <a:pt x="111" y="93"/>
                    <a:pt x="112" y="92"/>
                    <a:pt x="112" y="92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26" y="80"/>
                    <a:pt x="133" y="66"/>
                    <a:pt x="133" y="51"/>
                  </a:cubicBezTo>
                  <a:cubicBezTo>
                    <a:pt x="133" y="51"/>
                    <a:pt x="133" y="51"/>
                    <a:pt x="133" y="51"/>
                  </a:cubicBezTo>
                  <a:cubicBezTo>
                    <a:pt x="133" y="23"/>
                    <a:pt x="110" y="0"/>
                    <a:pt x="82" y="0"/>
                  </a:cubicBezTo>
                  <a:cubicBezTo>
                    <a:pt x="55" y="0"/>
                    <a:pt x="32" y="21"/>
                    <a:pt x="31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1" y="49"/>
                    <a:pt x="31" y="50"/>
                    <a:pt x="31" y="51"/>
                  </a:cubicBezTo>
                  <a:cubicBezTo>
                    <a:pt x="31" y="71"/>
                    <a:pt x="43" y="90"/>
                    <a:pt x="62" y="98"/>
                  </a:cubicBezTo>
                  <a:close/>
                  <a:moveTo>
                    <a:pt x="39" y="49"/>
                  </a:moveTo>
                  <a:cubicBezTo>
                    <a:pt x="39" y="48"/>
                    <a:pt x="39" y="48"/>
                    <a:pt x="39" y="48"/>
                  </a:cubicBezTo>
                  <a:cubicBezTo>
                    <a:pt x="40" y="26"/>
                    <a:pt x="59" y="8"/>
                    <a:pt x="82" y="8"/>
                  </a:cubicBezTo>
                  <a:cubicBezTo>
                    <a:pt x="105" y="8"/>
                    <a:pt x="125" y="27"/>
                    <a:pt x="125" y="51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5" y="64"/>
                    <a:pt x="119" y="76"/>
                    <a:pt x="109" y="84"/>
                  </a:cubicBezTo>
                  <a:cubicBezTo>
                    <a:pt x="107" y="86"/>
                    <a:pt x="107" y="86"/>
                    <a:pt x="107" y="86"/>
                  </a:cubicBezTo>
                  <a:cubicBezTo>
                    <a:pt x="107" y="86"/>
                    <a:pt x="106" y="86"/>
                    <a:pt x="106" y="87"/>
                  </a:cubicBezTo>
                  <a:cubicBezTo>
                    <a:pt x="105" y="87"/>
                    <a:pt x="104" y="88"/>
                    <a:pt x="103" y="88"/>
                  </a:cubicBezTo>
                  <a:cubicBezTo>
                    <a:pt x="102" y="89"/>
                    <a:pt x="102" y="89"/>
                    <a:pt x="102" y="89"/>
                  </a:cubicBezTo>
                  <a:cubicBezTo>
                    <a:pt x="101" y="89"/>
                    <a:pt x="100" y="90"/>
                    <a:pt x="99" y="90"/>
                  </a:cubicBezTo>
                  <a:cubicBezTo>
                    <a:pt x="98" y="91"/>
                    <a:pt x="98" y="91"/>
                    <a:pt x="98" y="91"/>
                  </a:cubicBezTo>
                  <a:cubicBezTo>
                    <a:pt x="98" y="91"/>
                    <a:pt x="97" y="91"/>
                    <a:pt x="97" y="91"/>
                  </a:cubicBezTo>
                  <a:cubicBezTo>
                    <a:pt x="95" y="92"/>
                    <a:pt x="95" y="92"/>
                    <a:pt x="95" y="92"/>
                  </a:cubicBezTo>
                  <a:cubicBezTo>
                    <a:pt x="95" y="92"/>
                    <a:pt x="95" y="92"/>
                    <a:pt x="94" y="92"/>
                  </a:cubicBezTo>
                  <a:cubicBezTo>
                    <a:pt x="94" y="92"/>
                    <a:pt x="93" y="92"/>
                    <a:pt x="93" y="92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1" y="93"/>
                    <a:pt x="91" y="93"/>
                    <a:pt x="90" y="93"/>
                  </a:cubicBezTo>
                  <a:cubicBezTo>
                    <a:pt x="90" y="93"/>
                    <a:pt x="89" y="93"/>
                    <a:pt x="89" y="93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87" y="94"/>
                    <a:pt x="87" y="94"/>
                    <a:pt x="86" y="94"/>
                  </a:cubicBezTo>
                  <a:cubicBezTo>
                    <a:pt x="85" y="94"/>
                    <a:pt x="83" y="94"/>
                    <a:pt x="82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77" y="94"/>
                    <a:pt x="73" y="93"/>
                    <a:pt x="69" y="92"/>
                  </a:cubicBezTo>
                  <a:cubicBezTo>
                    <a:pt x="69" y="92"/>
                    <a:pt x="68" y="92"/>
                    <a:pt x="68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5" y="91"/>
                    <a:pt x="65" y="91"/>
                  </a:cubicBezTo>
                  <a:cubicBezTo>
                    <a:pt x="49" y="84"/>
                    <a:pt x="39" y="68"/>
                    <a:pt x="39" y="51"/>
                  </a:cubicBezTo>
                  <a:cubicBezTo>
                    <a:pt x="39" y="50"/>
                    <a:pt x="39" y="50"/>
                    <a:pt x="3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7" name="组合 106"/>
          <p:cNvGrpSpPr>
            <a:grpSpLocks/>
          </p:cNvGrpSpPr>
          <p:nvPr/>
        </p:nvGrpSpPr>
        <p:grpSpPr bwMode="auto">
          <a:xfrm>
            <a:off x="6269038" y="1073150"/>
            <a:ext cx="1728787" cy="1728788"/>
            <a:chOff x="6269753" y="1914525"/>
            <a:chExt cx="1728787" cy="1728787"/>
          </a:xfrm>
        </p:grpSpPr>
        <p:sp>
          <p:nvSpPr>
            <p:cNvPr id="108" name="椭圆 107"/>
            <p:cNvSpPr/>
            <p:nvPr/>
          </p:nvSpPr>
          <p:spPr>
            <a:xfrm>
              <a:off x="6269753" y="1914525"/>
              <a:ext cx="1728787" cy="172878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9" name="Freeform 139"/>
            <p:cNvSpPr>
              <a:spLocks noEditPoints="1"/>
            </p:cNvSpPr>
            <p:nvPr/>
          </p:nvSpPr>
          <p:spPr bwMode="auto">
            <a:xfrm>
              <a:off x="6734050" y="2493018"/>
              <a:ext cx="800192" cy="571800"/>
            </a:xfrm>
            <a:custGeom>
              <a:avLst/>
              <a:gdLst>
                <a:gd name="T0" fmla="*/ 2147483646 w 206"/>
                <a:gd name="T1" fmla="*/ 1724879433 h 147"/>
                <a:gd name="T2" fmla="*/ 2147483646 w 206"/>
                <a:gd name="T3" fmla="*/ 242089229 h 147"/>
                <a:gd name="T4" fmla="*/ 2147483646 w 206"/>
                <a:gd name="T5" fmla="*/ 0 h 147"/>
                <a:gd name="T6" fmla="*/ 482842068 w 206"/>
                <a:gd name="T7" fmla="*/ 0 h 147"/>
                <a:gd name="T8" fmla="*/ 241421034 w 206"/>
                <a:gd name="T9" fmla="*/ 242089229 h 147"/>
                <a:gd name="T10" fmla="*/ 241421034 w 206"/>
                <a:gd name="T11" fmla="*/ 1724879433 h 147"/>
                <a:gd name="T12" fmla="*/ 0 w 206"/>
                <a:gd name="T13" fmla="*/ 1724879433 h 147"/>
                <a:gd name="T14" fmla="*/ 0 w 206"/>
                <a:gd name="T15" fmla="*/ 1997227384 h 147"/>
                <a:gd name="T16" fmla="*/ 241421034 w 206"/>
                <a:gd name="T17" fmla="*/ 2147483646 h 147"/>
                <a:gd name="T18" fmla="*/ 2147483646 w 206"/>
                <a:gd name="T19" fmla="*/ 2147483646 h 147"/>
                <a:gd name="T20" fmla="*/ 2147483646 w 206"/>
                <a:gd name="T21" fmla="*/ 1997227384 h 147"/>
                <a:gd name="T22" fmla="*/ 2147483646 w 206"/>
                <a:gd name="T23" fmla="*/ 1724879433 h 147"/>
                <a:gd name="T24" fmla="*/ 2147483646 w 206"/>
                <a:gd name="T25" fmla="*/ 1724879433 h 147"/>
                <a:gd name="T26" fmla="*/ 362129609 w 206"/>
                <a:gd name="T27" fmla="*/ 242089229 h 147"/>
                <a:gd name="T28" fmla="*/ 482842068 w 206"/>
                <a:gd name="T29" fmla="*/ 121042669 h 147"/>
                <a:gd name="T30" fmla="*/ 2147483646 w 206"/>
                <a:gd name="T31" fmla="*/ 121042669 h 147"/>
                <a:gd name="T32" fmla="*/ 2147483646 w 206"/>
                <a:gd name="T33" fmla="*/ 242089229 h 147"/>
                <a:gd name="T34" fmla="*/ 2147483646 w 206"/>
                <a:gd name="T35" fmla="*/ 1724879433 h 147"/>
                <a:gd name="T36" fmla="*/ 362129609 w 206"/>
                <a:gd name="T37" fmla="*/ 1724879433 h 147"/>
                <a:gd name="T38" fmla="*/ 362129609 w 206"/>
                <a:gd name="T39" fmla="*/ 242089229 h 147"/>
                <a:gd name="T40" fmla="*/ 2147483646 w 206"/>
                <a:gd name="T41" fmla="*/ 1997227384 h 147"/>
                <a:gd name="T42" fmla="*/ 2147483646 w 206"/>
                <a:gd name="T43" fmla="*/ 2103142637 h 147"/>
                <a:gd name="T44" fmla="*/ 241421034 w 206"/>
                <a:gd name="T45" fmla="*/ 2103142637 h 147"/>
                <a:gd name="T46" fmla="*/ 120708575 w 206"/>
                <a:gd name="T47" fmla="*/ 1997227384 h 147"/>
                <a:gd name="T48" fmla="*/ 120708575 w 206"/>
                <a:gd name="T49" fmla="*/ 1845922102 h 147"/>
                <a:gd name="T50" fmla="*/ 241421034 w 206"/>
                <a:gd name="T51" fmla="*/ 1845922102 h 147"/>
                <a:gd name="T52" fmla="*/ 995858366 w 206"/>
                <a:gd name="T53" fmla="*/ 1845922102 h 147"/>
                <a:gd name="T54" fmla="*/ 1131657941 w 206"/>
                <a:gd name="T55" fmla="*/ 1936706049 h 147"/>
                <a:gd name="T56" fmla="*/ 1991716732 w 206"/>
                <a:gd name="T57" fmla="*/ 1936706049 h 147"/>
                <a:gd name="T58" fmla="*/ 2127516307 w 206"/>
                <a:gd name="T59" fmla="*/ 1845922102 h 147"/>
                <a:gd name="T60" fmla="*/ 2147483646 w 206"/>
                <a:gd name="T61" fmla="*/ 1845922102 h 147"/>
                <a:gd name="T62" fmla="*/ 2147483646 w 206"/>
                <a:gd name="T63" fmla="*/ 1845922102 h 147"/>
                <a:gd name="T64" fmla="*/ 2147483646 w 206"/>
                <a:gd name="T65" fmla="*/ 1997227384 h 1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06" h="147">
                  <a:moveTo>
                    <a:pt x="191" y="114"/>
                  </a:moveTo>
                  <a:cubicBezTo>
                    <a:pt x="191" y="16"/>
                    <a:pt x="191" y="16"/>
                    <a:pt x="191" y="16"/>
                  </a:cubicBezTo>
                  <a:cubicBezTo>
                    <a:pt x="191" y="8"/>
                    <a:pt x="184" y="0"/>
                    <a:pt x="17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3" y="0"/>
                    <a:pt x="16" y="8"/>
                    <a:pt x="16" y="16"/>
                  </a:cubicBezTo>
                  <a:cubicBezTo>
                    <a:pt x="16" y="114"/>
                    <a:pt x="16" y="114"/>
                    <a:pt x="16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40"/>
                    <a:pt x="7" y="147"/>
                    <a:pt x="16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9" y="147"/>
                    <a:pt x="206" y="140"/>
                    <a:pt x="206" y="132"/>
                  </a:cubicBezTo>
                  <a:cubicBezTo>
                    <a:pt x="206" y="114"/>
                    <a:pt x="206" y="114"/>
                    <a:pt x="206" y="114"/>
                  </a:cubicBezTo>
                  <a:lnTo>
                    <a:pt x="191" y="114"/>
                  </a:lnTo>
                  <a:close/>
                  <a:moveTo>
                    <a:pt x="24" y="16"/>
                  </a:moveTo>
                  <a:cubicBezTo>
                    <a:pt x="24" y="12"/>
                    <a:pt x="27" y="8"/>
                    <a:pt x="32" y="8"/>
                  </a:cubicBezTo>
                  <a:cubicBezTo>
                    <a:pt x="175" y="8"/>
                    <a:pt x="175" y="8"/>
                    <a:pt x="175" y="8"/>
                  </a:cubicBezTo>
                  <a:cubicBezTo>
                    <a:pt x="179" y="8"/>
                    <a:pt x="183" y="12"/>
                    <a:pt x="183" y="16"/>
                  </a:cubicBezTo>
                  <a:cubicBezTo>
                    <a:pt x="183" y="114"/>
                    <a:pt x="183" y="114"/>
                    <a:pt x="183" y="114"/>
                  </a:cubicBezTo>
                  <a:cubicBezTo>
                    <a:pt x="24" y="114"/>
                    <a:pt x="24" y="114"/>
                    <a:pt x="24" y="114"/>
                  </a:cubicBezTo>
                  <a:lnTo>
                    <a:pt x="24" y="16"/>
                  </a:lnTo>
                  <a:close/>
                  <a:moveTo>
                    <a:pt x="198" y="132"/>
                  </a:moveTo>
                  <a:cubicBezTo>
                    <a:pt x="198" y="136"/>
                    <a:pt x="195" y="139"/>
                    <a:pt x="191" y="139"/>
                  </a:cubicBezTo>
                  <a:cubicBezTo>
                    <a:pt x="16" y="139"/>
                    <a:pt x="16" y="139"/>
                    <a:pt x="16" y="139"/>
                  </a:cubicBezTo>
                  <a:cubicBezTo>
                    <a:pt x="11" y="139"/>
                    <a:pt x="8" y="136"/>
                    <a:pt x="8" y="132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16" y="122"/>
                    <a:pt x="16" y="122"/>
                    <a:pt x="16" y="122"/>
                  </a:cubicBezTo>
                  <a:cubicBezTo>
                    <a:pt x="66" y="122"/>
                    <a:pt x="66" y="122"/>
                    <a:pt x="66" y="122"/>
                  </a:cubicBezTo>
                  <a:cubicBezTo>
                    <a:pt x="67" y="126"/>
                    <a:pt x="71" y="128"/>
                    <a:pt x="75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6" y="128"/>
                    <a:pt x="140" y="126"/>
                    <a:pt x="141" y="122"/>
                  </a:cubicBezTo>
                  <a:cubicBezTo>
                    <a:pt x="191" y="122"/>
                    <a:pt x="191" y="122"/>
                    <a:pt x="191" y="122"/>
                  </a:cubicBezTo>
                  <a:cubicBezTo>
                    <a:pt x="198" y="122"/>
                    <a:pt x="198" y="122"/>
                    <a:pt x="198" y="122"/>
                  </a:cubicBezTo>
                  <a:lnTo>
                    <a:pt x="198" y="1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0" name="组合 109"/>
          <p:cNvGrpSpPr>
            <a:grpSpLocks/>
          </p:cNvGrpSpPr>
          <p:nvPr/>
        </p:nvGrpSpPr>
        <p:grpSpPr bwMode="auto">
          <a:xfrm>
            <a:off x="3551238" y="1098550"/>
            <a:ext cx="1728787" cy="1728788"/>
            <a:chOff x="8898653" y="1914525"/>
            <a:chExt cx="1728787" cy="1728787"/>
          </a:xfrm>
        </p:grpSpPr>
        <p:sp>
          <p:nvSpPr>
            <p:cNvPr id="111" name="椭圆 110"/>
            <p:cNvSpPr/>
            <p:nvPr/>
          </p:nvSpPr>
          <p:spPr>
            <a:xfrm>
              <a:off x="8898653" y="1914525"/>
              <a:ext cx="1728787" cy="172878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2" name="Freeform 21"/>
            <p:cNvSpPr>
              <a:spLocks noEditPoints="1"/>
            </p:cNvSpPr>
            <p:nvPr/>
          </p:nvSpPr>
          <p:spPr bwMode="auto">
            <a:xfrm>
              <a:off x="9393974" y="2418097"/>
              <a:ext cx="738144" cy="721642"/>
            </a:xfrm>
            <a:custGeom>
              <a:avLst/>
              <a:gdLst>
                <a:gd name="T0" fmla="*/ 2147483646 w 208"/>
                <a:gd name="T1" fmla="*/ 1251085496 h 203"/>
                <a:gd name="T2" fmla="*/ 1612000033 w 208"/>
                <a:gd name="T3" fmla="*/ 568675225 h 203"/>
                <a:gd name="T4" fmla="*/ 843783762 w 208"/>
                <a:gd name="T5" fmla="*/ 404389691 h 203"/>
                <a:gd name="T6" fmla="*/ 264468478 w 208"/>
                <a:gd name="T7" fmla="*/ 745594827 h 203"/>
                <a:gd name="T8" fmla="*/ 214093699 w 208"/>
                <a:gd name="T9" fmla="*/ 1251085496 h 203"/>
                <a:gd name="T10" fmla="*/ 0 w 208"/>
                <a:gd name="T11" fmla="*/ 1857670033 h 203"/>
                <a:gd name="T12" fmla="*/ 617095482 w 208"/>
                <a:gd name="T13" fmla="*/ 2147483646 h 203"/>
                <a:gd name="T14" fmla="*/ 906749575 w 208"/>
                <a:gd name="T15" fmla="*/ 2147483646 h 203"/>
                <a:gd name="T16" fmla="*/ 1460875695 w 208"/>
                <a:gd name="T17" fmla="*/ 2147483646 h 203"/>
                <a:gd name="T18" fmla="*/ 1763127919 w 208"/>
                <a:gd name="T19" fmla="*/ 2147483646 h 203"/>
                <a:gd name="T20" fmla="*/ 2147483646 w 208"/>
                <a:gd name="T21" fmla="*/ 1465917964 h 203"/>
                <a:gd name="T22" fmla="*/ 2147483646 w 208"/>
                <a:gd name="T23" fmla="*/ 1263723118 h 203"/>
                <a:gd name="T24" fmla="*/ 2147483646 w 208"/>
                <a:gd name="T25" fmla="*/ 1402729853 h 203"/>
                <a:gd name="T26" fmla="*/ 2147483646 w 208"/>
                <a:gd name="T27" fmla="*/ 1326907674 h 203"/>
                <a:gd name="T28" fmla="*/ 2147483646 w 208"/>
                <a:gd name="T29" fmla="*/ 1314270052 h 203"/>
                <a:gd name="T30" fmla="*/ 1498659441 w 208"/>
                <a:gd name="T31" fmla="*/ 568675225 h 203"/>
                <a:gd name="T32" fmla="*/ 1473470277 w 208"/>
                <a:gd name="T33" fmla="*/ 593950470 h 203"/>
                <a:gd name="T34" fmla="*/ 1448281113 w 208"/>
                <a:gd name="T35" fmla="*/ 631859782 h 203"/>
                <a:gd name="T36" fmla="*/ 1360126137 w 208"/>
                <a:gd name="T37" fmla="*/ 682410270 h 203"/>
                <a:gd name="T38" fmla="*/ 1309751358 w 208"/>
                <a:gd name="T39" fmla="*/ 695047893 h 203"/>
                <a:gd name="T40" fmla="*/ 1246781996 w 208"/>
                <a:gd name="T41" fmla="*/ 707685515 h 203"/>
                <a:gd name="T42" fmla="*/ 1171221602 w 208"/>
                <a:gd name="T43" fmla="*/ 695047893 h 203"/>
                <a:gd name="T44" fmla="*/ 1133437856 w 208"/>
                <a:gd name="T45" fmla="*/ 682410270 h 203"/>
                <a:gd name="T46" fmla="*/ 1007502682 w 208"/>
                <a:gd name="T47" fmla="*/ 581312848 h 203"/>
                <a:gd name="T48" fmla="*/ 944533321 w 208"/>
                <a:gd name="T49" fmla="*/ 404389691 h 203"/>
                <a:gd name="T50" fmla="*/ 1763127919 w 208"/>
                <a:gd name="T51" fmla="*/ 2147483646 h 203"/>
                <a:gd name="T52" fmla="*/ 1574219836 w 208"/>
                <a:gd name="T53" fmla="*/ 2147483646 h 203"/>
                <a:gd name="T54" fmla="*/ 1498659441 w 208"/>
                <a:gd name="T55" fmla="*/ 2147483646 h 203"/>
                <a:gd name="T56" fmla="*/ 919344157 w 208"/>
                <a:gd name="T57" fmla="*/ 2147483646 h 203"/>
                <a:gd name="T58" fmla="*/ 717845040 w 208"/>
                <a:gd name="T59" fmla="*/ 2147483646 h 203"/>
                <a:gd name="T60" fmla="*/ 692655876 w 208"/>
                <a:gd name="T61" fmla="*/ 2147483646 h 203"/>
                <a:gd name="T62" fmla="*/ 151124338 w 208"/>
                <a:gd name="T63" fmla="*/ 1920858144 h 203"/>
                <a:gd name="T64" fmla="*/ 151124338 w 208"/>
                <a:gd name="T65" fmla="*/ 1352182919 h 203"/>
                <a:gd name="T66" fmla="*/ 453376562 w 208"/>
                <a:gd name="T67" fmla="*/ 985702539 h 203"/>
                <a:gd name="T68" fmla="*/ 541531538 w 208"/>
                <a:gd name="T69" fmla="*/ 846692249 h 203"/>
                <a:gd name="T70" fmla="*/ 944533321 w 208"/>
                <a:gd name="T71" fmla="*/ 669772648 h 203"/>
                <a:gd name="T72" fmla="*/ 969718936 w 208"/>
                <a:gd name="T73" fmla="*/ 695047893 h 203"/>
                <a:gd name="T74" fmla="*/ 1020093715 w 208"/>
                <a:gd name="T75" fmla="*/ 732957204 h 203"/>
                <a:gd name="T76" fmla="*/ 881563960 w 208"/>
                <a:gd name="T77" fmla="*/ 897242738 h 203"/>
                <a:gd name="T78" fmla="*/ 1674969394 w 208"/>
                <a:gd name="T79" fmla="*/ 909880361 h 203"/>
                <a:gd name="T80" fmla="*/ 1473470277 w 208"/>
                <a:gd name="T81" fmla="*/ 732957204 h 203"/>
                <a:gd name="T82" fmla="*/ 1511250474 w 208"/>
                <a:gd name="T83" fmla="*/ 695047893 h 203"/>
                <a:gd name="T84" fmla="*/ 1549034220 w 208"/>
                <a:gd name="T85" fmla="*/ 657135026 h 203"/>
                <a:gd name="T86" fmla="*/ 2147483646 w 208"/>
                <a:gd name="T87" fmla="*/ 1352182919 h 203"/>
                <a:gd name="T88" fmla="*/ 2147483646 w 208"/>
                <a:gd name="T89" fmla="*/ 1314270052 h 203"/>
                <a:gd name="T90" fmla="*/ 2147483646 w 208"/>
                <a:gd name="T91" fmla="*/ 1352182919 h 203"/>
                <a:gd name="T92" fmla="*/ 528936956 w 208"/>
                <a:gd name="T93" fmla="*/ 1301632430 h 20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08" h="203">
                  <a:moveTo>
                    <a:pt x="207" y="104"/>
                  </a:moveTo>
                  <a:cubicBezTo>
                    <a:pt x="206" y="103"/>
                    <a:pt x="204" y="102"/>
                    <a:pt x="201" y="101"/>
                  </a:cubicBezTo>
                  <a:cubicBezTo>
                    <a:pt x="201" y="100"/>
                    <a:pt x="200" y="99"/>
                    <a:pt x="200" y="99"/>
                  </a:cubicBezTo>
                  <a:cubicBezTo>
                    <a:pt x="199" y="96"/>
                    <a:pt x="197" y="95"/>
                    <a:pt x="195" y="95"/>
                  </a:cubicBezTo>
                  <a:cubicBezTo>
                    <a:pt x="190" y="94"/>
                    <a:pt x="185" y="96"/>
                    <a:pt x="182" y="98"/>
                  </a:cubicBezTo>
                  <a:cubicBezTo>
                    <a:pt x="175" y="74"/>
                    <a:pt x="155" y="54"/>
                    <a:pt x="128" y="45"/>
                  </a:cubicBezTo>
                  <a:cubicBezTo>
                    <a:pt x="130" y="41"/>
                    <a:pt x="131" y="37"/>
                    <a:pt x="131" y="32"/>
                  </a:cubicBezTo>
                  <a:cubicBezTo>
                    <a:pt x="131" y="14"/>
                    <a:pt x="117" y="0"/>
                    <a:pt x="99" y="0"/>
                  </a:cubicBezTo>
                  <a:cubicBezTo>
                    <a:pt x="81" y="0"/>
                    <a:pt x="67" y="14"/>
                    <a:pt x="67" y="32"/>
                  </a:cubicBezTo>
                  <a:cubicBezTo>
                    <a:pt x="67" y="37"/>
                    <a:pt x="68" y="42"/>
                    <a:pt x="70" y="46"/>
                  </a:cubicBezTo>
                  <a:cubicBezTo>
                    <a:pt x="61" y="49"/>
                    <a:pt x="52" y="53"/>
                    <a:pt x="45" y="59"/>
                  </a:cubicBezTo>
                  <a:cubicBezTo>
                    <a:pt x="36" y="54"/>
                    <a:pt x="27" y="54"/>
                    <a:pt x="21" y="59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3" y="83"/>
                    <a:pt x="19" y="91"/>
                    <a:pt x="17" y="99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6" y="99"/>
                    <a:pt x="0" y="105"/>
                    <a:pt x="0" y="112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4"/>
                    <a:pt x="6" y="160"/>
                    <a:pt x="12" y="160"/>
                  </a:cubicBezTo>
                  <a:cubicBezTo>
                    <a:pt x="30" y="160"/>
                    <a:pt x="30" y="160"/>
                    <a:pt x="30" y="160"/>
                  </a:cubicBezTo>
                  <a:cubicBezTo>
                    <a:pt x="35" y="166"/>
                    <a:pt x="42" y="172"/>
                    <a:pt x="49" y="177"/>
                  </a:cubicBezTo>
                  <a:cubicBezTo>
                    <a:pt x="49" y="194"/>
                    <a:pt x="49" y="194"/>
                    <a:pt x="49" y="194"/>
                  </a:cubicBezTo>
                  <a:cubicBezTo>
                    <a:pt x="49" y="199"/>
                    <a:pt x="53" y="203"/>
                    <a:pt x="57" y="203"/>
                  </a:cubicBezTo>
                  <a:cubicBezTo>
                    <a:pt x="72" y="203"/>
                    <a:pt x="72" y="203"/>
                    <a:pt x="72" y="203"/>
                  </a:cubicBezTo>
                  <a:cubicBezTo>
                    <a:pt x="77" y="203"/>
                    <a:pt x="81" y="199"/>
                    <a:pt x="81" y="194"/>
                  </a:cubicBezTo>
                  <a:cubicBezTo>
                    <a:pt x="81" y="190"/>
                    <a:pt x="81" y="190"/>
                    <a:pt x="81" y="190"/>
                  </a:cubicBezTo>
                  <a:cubicBezTo>
                    <a:pt x="92" y="192"/>
                    <a:pt x="104" y="193"/>
                    <a:pt x="116" y="190"/>
                  </a:cubicBezTo>
                  <a:cubicBezTo>
                    <a:pt x="116" y="194"/>
                    <a:pt x="116" y="194"/>
                    <a:pt x="116" y="194"/>
                  </a:cubicBezTo>
                  <a:cubicBezTo>
                    <a:pt x="116" y="199"/>
                    <a:pt x="120" y="203"/>
                    <a:pt x="125" y="203"/>
                  </a:cubicBezTo>
                  <a:cubicBezTo>
                    <a:pt x="140" y="203"/>
                    <a:pt x="140" y="203"/>
                    <a:pt x="140" y="203"/>
                  </a:cubicBezTo>
                  <a:cubicBezTo>
                    <a:pt x="144" y="203"/>
                    <a:pt x="148" y="199"/>
                    <a:pt x="148" y="194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71" y="164"/>
                    <a:pt x="185" y="141"/>
                    <a:pt x="185" y="116"/>
                  </a:cubicBezTo>
                  <a:cubicBezTo>
                    <a:pt x="185" y="112"/>
                    <a:pt x="184" y="107"/>
                    <a:pt x="183" y="102"/>
                  </a:cubicBezTo>
                  <a:cubicBezTo>
                    <a:pt x="186" y="100"/>
                    <a:pt x="191" y="98"/>
                    <a:pt x="194" y="98"/>
                  </a:cubicBezTo>
                  <a:cubicBezTo>
                    <a:pt x="195" y="99"/>
                    <a:pt x="196" y="99"/>
                    <a:pt x="196" y="100"/>
                  </a:cubicBezTo>
                  <a:cubicBezTo>
                    <a:pt x="194" y="100"/>
                    <a:pt x="192" y="100"/>
                    <a:pt x="191" y="101"/>
                  </a:cubicBezTo>
                  <a:cubicBezTo>
                    <a:pt x="189" y="102"/>
                    <a:pt x="188" y="105"/>
                    <a:pt x="189" y="107"/>
                  </a:cubicBezTo>
                  <a:cubicBezTo>
                    <a:pt x="189" y="109"/>
                    <a:pt x="191" y="111"/>
                    <a:pt x="194" y="111"/>
                  </a:cubicBezTo>
                  <a:cubicBezTo>
                    <a:pt x="194" y="111"/>
                    <a:pt x="195" y="111"/>
                    <a:pt x="195" y="111"/>
                  </a:cubicBezTo>
                  <a:cubicBezTo>
                    <a:pt x="196" y="111"/>
                    <a:pt x="198" y="110"/>
                    <a:pt x="199" y="109"/>
                  </a:cubicBezTo>
                  <a:cubicBezTo>
                    <a:pt x="200" y="108"/>
                    <a:pt x="200" y="107"/>
                    <a:pt x="201" y="105"/>
                  </a:cubicBezTo>
                  <a:cubicBezTo>
                    <a:pt x="202" y="106"/>
                    <a:pt x="204" y="106"/>
                    <a:pt x="204" y="107"/>
                  </a:cubicBezTo>
                  <a:cubicBezTo>
                    <a:pt x="205" y="108"/>
                    <a:pt x="206" y="108"/>
                    <a:pt x="207" y="107"/>
                  </a:cubicBezTo>
                  <a:cubicBezTo>
                    <a:pt x="208" y="106"/>
                    <a:pt x="208" y="105"/>
                    <a:pt x="207" y="104"/>
                  </a:cubicBezTo>
                  <a:close/>
                  <a:moveTo>
                    <a:pt x="99" y="8"/>
                  </a:moveTo>
                  <a:cubicBezTo>
                    <a:pt x="112" y="8"/>
                    <a:pt x="123" y="18"/>
                    <a:pt x="123" y="32"/>
                  </a:cubicBezTo>
                  <a:cubicBezTo>
                    <a:pt x="123" y="37"/>
                    <a:pt x="121" y="41"/>
                    <a:pt x="119" y="45"/>
                  </a:cubicBezTo>
                  <a:cubicBezTo>
                    <a:pt x="119" y="45"/>
                    <a:pt x="119" y="45"/>
                    <a:pt x="119" y="45"/>
                  </a:cubicBezTo>
                  <a:cubicBezTo>
                    <a:pt x="119" y="45"/>
                    <a:pt x="119" y="46"/>
                    <a:pt x="118" y="46"/>
                  </a:cubicBezTo>
                  <a:cubicBezTo>
                    <a:pt x="118" y="46"/>
                    <a:pt x="117" y="47"/>
                    <a:pt x="117" y="47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16" y="48"/>
                    <a:pt x="115" y="49"/>
                    <a:pt x="115" y="50"/>
                  </a:cubicBezTo>
                  <a:cubicBezTo>
                    <a:pt x="115" y="50"/>
                    <a:pt x="115" y="50"/>
                    <a:pt x="115" y="50"/>
                  </a:cubicBezTo>
                  <a:cubicBezTo>
                    <a:pt x="113" y="51"/>
                    <a:pt x="112" y="52"/>
                    <a:pt x="110" y="53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09" y="53"/>
                    <a:pt x="108" y="54"/>
                    <a:pt x="108" y="54"/>
                  </a:cubicBezTo>
                  <a:cubicBezTo>
                    <a:pt x="107" y="54"/>
                    <a:pt x="107" y="54"/>
                    <a:pt x="107" y="54"/>
                  </a:cubicBezTo>
                  <a:cubicBezTo>
                    <a:pt x="106" y="54"/>
                    <a:pt x="106" y="55"/>
                    <a:pt x="105" y="55"/>
                  </a:cubicBezTo>
                  <a:cubicBezTo>
                    <a:pt x="105" y="55"/>
                    <a:pt x="105" y="55"/>
                    <a:pt x="104" y="55"/>
                  </a:cubicBezTo>
                  <a:cubicBezTo>
                    <a:pt x="104" y="55"/>
                    <a:pt x="103" y="55"/>
                    <a:pt x="102" y="55"/>
                  </a:cubicBezTo>
                  <a:cubicBezTo>
                    <a:pt x="102" y="55"/>
                    <a:pt x="102" y="55"/>
                    <a:pt x="102" y="56"/>
                  </a:cubicBezTo>
                  <a:cubicBezTo>
                    <a:pt x="101" y="56"/>
                    <a:pt x="100" y="56"/>
                    <a:pt x="99" y="56"/>
                  </a:cubicBezTo>
                  <a:cubicBezTo>
                    <a:pt x="98" y="56"/>
                    <a:pt x="97" y="56"/>
                    <a:pt x="96" y="56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5" y="55"/>
                    <a:pt x="94" y="55"/>
                    <a:pt x="93" y="55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2" y="55"/>
                    <a:pt x="92" y="54"/>
                    <a:pt x="91" y="54"/>
                  </a:cubicBezTo>
                  <a:cubicBezTo>
                    <a:pt x="91" y="54"/>
                    <a:pt x="91" y="54"/>
                    <a:pt x="90" y="54"/>
                  </a:cubicBezTo>
                  <a:cubicBezTo>
                    <a:pt x="87" y="53"/>
                    <a:pt x="84" y="51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7"/>
                    <a:pt x="80" y="47"/>
                    <a:pt x="80" y="46"/>
                  </a:cubicBezTo>
                  <a:cubicBezTo>
                    <a:pt x="79" y="46"/>
                    <a:pt x="79" y="45"/>
                    <a:pt x="79" y="45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76" y="41"/>
                    <a:pt x="75" y="37"/>
                    <a:pt x="75" y="32"/>
                  </a:cubicBezTo>
                  <a:cubicBezTo>
                    <a:pt x="75" y="18"/>
                    <a:pt x="86" y="8"/>
                    <a:pt x="99" y="8"/>
                  </a:cubicBezTo>
                  <a:close/>
                  <a:moveTo>
                    <a:pt x="142" y="173"/>
                  </a:moveTo>
                  <a:cubicBezTo>
                    <a:pt x="140" y="174"/>
                    <a:pt x="140" y="174"/>
                    <a:pt x="140" y="174"/>
                  </a:cubicBezTo>
                  <a:cubicBezTo>
                    <a:pt x="140" y="194"/>
                    <a:pt x="140" y="194"/>
                    <a:pt x="140" y="194"/>
                  </a:cubicBezTo>
                  <a:cubicBezTo>
                    <a:pt x="140" y="195"/>
                    <a:pt x="140" y="195"/>
                    <a:pt x="140" y="195"/>
                  </a:cubicBezTo>
                  <a:cubicBezTo>
                    <a:pt x="125" y="195"/>
                    <a:pt x="125" y="195"/>
                    <a:pt x="125" y="195"/>
                  </a:cubicBezTo>
                  <a:cubicBezTo>
                    <a:pt x="125" y="195"/>
                    <a:pt x="124" y="195"/>
                    <a:pt x="124" y="194"/>
                  </a:cubicBezTo>
                  <a:cubicBezTo>
                    <a:pt x="124" y="180"/>
                    <a:pt x="124" y="180"/>
                    <a:pt x="124" y="180"/>
                  </a:cubicBezTo>
                  <a:cubicBezTo>
                    <a:pt x="119" y="182"/>
                    <a:pt x="119" y="182"/>
                    <a:pt x="119" y="182"/>
                  </a:cubicBezTo>
                  <a:cubicBezTo>
                    <a:pt x="105" y="185"/>
                    <a:pt x="91" y="185"/>
                    <a:pt x="78" y="181"/>
                  </a:cubicBezTo>
                  <a:cubicBezTo>
                    <a:pt x="73" y="180"/>
                    <a:pt x="73" y="180"/>
                    <a:pt x="73" y="180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3" y="194"/>
                    <a:pt x="72" y="195"/>
                    <a:pt x="72" y="195"/>
                  </a:cubicBezTo>
                  <a:cubicBezTo>
                    <a:pt x="57" y="195"/>
                    <a:pt x="57" y="195"/>
                    <a:pt x="57" y="195"/>
                  </a:cubicBezTo>
                  <a:cubicBezTo>
                    <a:pt x="57" y="195"/>
                    <a:pt x="57" y="194"/>
                    <a:pt x="57" y="194"/>
                  </a:cubicBezTo>
                  <a:cubicBezTo>
                    <a:pt x="57" y="176"/>
                    <a:pt x="57" y="176"/>
                    <a:pt x="57" y="176"/>
                  </a:cubicBezTo>
                  <a:cubicBezTo>
                    <a:pt x="58" y="173"/>
                    <a:pt x="58" y="173"/>
                    <a:pt x="58" y="173"/>
                  </a:cubicBezTo>
                  <a:cubicBezTo>
                    <a:pt x="55" y="171"/>
                    <a:pt x="55" y="171"/>
                    <a:pt x="55" y="171"/>
                  </a:cubicBezTo>
                  <a:cubicBezTo>
                    <a:pt x="47" y="167"/>
                    <a:pt x="41" y="161"/>
                    <a:pt x="35" y="153"/>
                  </a:cubicBezTo>
                  <a:cubicBezTo>
                    <a:pt x="34" y="152"/>
                    <a:pt x="34" y="152"/>
                    <a:pt x="34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0" y="152"/>
                    <a:pt x="8" y="150"/>
                    <a:pt x="8" y="147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09"/>
                    <a:pt x="10" y="107"/>
                    <a:pt x="12" y="107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6" y="95"/>
                    <a:pt x="30" y="86"/>
                    <a:pt x="36" y="78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33" y="63"/>
                    <a:pt x="38" y="64"/>
                    <a:pt x="43" y="67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56" y="60"/>
                    <a:pt x="65" y="56"/>
                    <a:pt x="75" y="53"/>
                  </a:cubicBezTo>
                  <a:cubicBezTo>
                    <a:pt x="75" y="53"/>
                    <a:pt x="75" y="53"/>
                    <a:pt x="75" y="53"/>
                  </a:cubicBezTo>
                  <a:cubicBezTo>
                    <a:pt x="76" y="54"/>
                    <a:pt x="76" y="54"/>
                    <a:pt x="77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8" y="56"/>
                    <a:pt x="79" y="57"/>
                    <a:pt x="80" y="57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80" y="58"/>
                    <a:pt x="81" y="58"/>
                    <a:pt x="81" y="58"/>
                  </a:cubicBezTo>
                  <a:cubicBezTo>
                    <a:pt x="76" y="59"/>
                    <a:pt x="71" y="61"/>
                    <a:pt x="66" y="64"/>
                  </a:cubicBezTo>
                  <a:cubicBezTo>
                    <a:pt x="64" y="65"/>
                    <a:pt x="63" y="67"/>
                    <a:pt x="64" y="69"/>
                  </a:cubicBezTo>
                  <a:cubicBezTo>
                    <a:pt x="65" y="71"/>
                    <a:pt x="68" y="72"/>
                    <a:pt x="70" y="71"/>
                  </a:cubicBezTo>
                  <a:cubicBezTo>
                    <a:pt x="79" y="66"/>
                    <a:pt x="89" y="64"/>
                    <a:pt x="100" y="64"/>
                  </a:cubicBezTo>
                  <a:cubicBezTo>
                    <a:pt x="111" y="64"/>
                    <a:pt x="122" y="67"/>
                    <a:pt x="131" y="72"/>
                  </a:cubicBezTo>
                  <a:cubicBezTo>
                    <a:pt x="132" y="72"/>
                    <a:pt x="132" y="72"/>
                    <a:pt x="133" y="72"/>
                  </a:cubicBezTo>
                  <a:cubicBezTo>
                    <a:pt x="135" y="72"/>
                    <a:pt x="136" y="71"/>
                    <a:pt x="137" y="70"/>
                  </a:cubicBezTo>
                  <a:cubicBezTo>
                    <a:pt x="138" y="68"/>
                    <a:pt x="137" y="66"/>
                    <a:pt x="135" y="65"/>
                  </a:cubicBezTo>
                  <a:cubicBezTo>
                    <a:pt x="129" y="62"/>
                    <a:pt x="123" y="59"/>
                    <a:pt x="117" y="58"/>
                  </a:cubicBezTo>
                  <a:cubicBezTo>
                    <a:pt x="117" y="58"/>
                    <a:pt x="118" y="58"/>
                    <a:pt x="118" y="57"/>
                  </a:cubicBezTo>
                  <a:cubicBezTo>
                    <a:pt x="118" y="57"/>
                    <a:pt x="118" y="57"/>
                    <a:pt x="119" y="57"/>
                  </a:cubicBezTo>
                  <a:cubicBezTo>
                    <a:pt x="119" y="56"/>
                    <a:pt x="120" y="56"/>
                    <a:pt x="120" y="55"/>
                  </a:cubicBezTo>
                  <a:cubicBezTo>
                    <a:pt x="121" y="55"/>
                    <a:pt x="121" y="55"/>
                    <a:pt x="121" y="55"/>
                  </a:cubicBezTo>
                  <a:cubicBezTo>
                    <a:pt x="122" y="54"/>
                    <a:pt x="122" y="53"/>
                    <a:pt x="123" y="53"/>
                  </a:cubicBezTo>
                  <a:cubicBezTo>
                    <a:pt x="123" y="53"/>
                    <a:pt x="123" y="52"/>
                    <a:pt x="123" y="52"/>
                  </a:cubicBezTo>
                  <a:cubicBezTo>
                    <a:pt x="155" y="61"/>
                    <a:pt x="177" y="87"/>
                    <a:pt x="177" y="116"/>
                  </a:cubicBezTo>
                  <a:cubicBezTo>
                    <a:pt x="177" y="139"/>
                    <a:pt x="164" y="160"/>
                    <a:pt x="142" y="173"/>
                  </a:cubicBezTo>
                  <a:close/>
                  <a:moveTo>
                    <a:pt x="196" y="107"/>
                  </a:moveTo>
                  <a:cubicBezTo>
                    <a:pt x="195" y="107"/>
                    <a:pt x="195" y="107"/>
                    <a:pt x="195" y="107"/>
                  </a:cubicBezTo>
                  <a:cubicBezTo>
                    <a:pt x="194" y="107"/>
                    <a:pt x="193" y="107"/>
                    <a:pt x="193" y="106"/>
                  </a:cubicBezTo>
                  <a:cubicBezTo>
                    <a:pt x="192" y="105"/>
                    <a:pt x="193" y="104"/>
                    <a:pt x="193" y="104"/>
                  </a:cubicBezTo>
                  <a:cubicBezTo>
                    <a:pt x="193" y="104"/>
                    <a:pt x="194" y="104"/>
                    <a:pt x="194" y="104"/>
                  </a:cubicBezTo>
                  <a:cubicBezTo>
                    <a:pt x="195" y="104"/>
                    <a:pt x="196" y="104"/>
                    <a:pt x="197" y="104"/>
                  </a:cubicBezTo>
                  <a:cubicBezTo>
                    <a:pt x="196" y="105"/>
                    <a:pt x="196" y="106"/>
                    <a:pt x="196" y="107"/>
                  </a:cubicBezTo>
                  <a:close/>
                  <a:moveTo>
                    <a:pt x="55" y="103"/>
                  </a:moveTo>
                  <a:cubicBezTo>
                    <a:pt x="55" y="107"/>
                    <a:pt x="52" y="110"/>
                    <a:pt x="49" y="110"/>
                  </a:cubicBezTo>
                  <a:cubicBezTo>
                    <a:pt x="45" y="110"/>
                    <a:pt x="42" y="107"/>
                    <a:pt x="42" y="103"/>
                  </a:cubicBezTo>
                  <a:cubicBezTo>
                    <a:pt x="42" y="99"/>
                    <a:pt x="45" y="96"/>
                    <a:pt x="49" y="96"/>
                  </a:cubicBezTo>
                  <a:cubicBezTo>
                    <a:pt x="52" y="96"/>
                    <a:pt x="55" y="99"/>
                    <a:pt x="55" y="10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6" name="右箭头 115"/>
          <p:cNvSpPr/>
          <p:nvPr/>
        </p:nvSpPr>
        <p:spPr>
          <a:xfrm>
            <a:off x="2930525" y="1744663"/>
            <a:ext cx="520700" cy="385762"/>
          </a:xfrm>
          <a:prstGeom prst="rightArrow">
            <a:avLst>
              <a:gd name="adj1" fmla="val 50000"/>
              <a:gd name="adj2" fmla="val 64815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7" name="右箭头 116"/>
          <p:cNvSpPr/>
          <p:nvPr/>
        </p:nvSpPr>
        <p:spPr>
          <a:xfrm>
            <a:off x="5559425" y="1744663"/>
            <a:ext cx="520700" cy="385762"/>
          </a:xfrm>
          <a:prstGeom prst="rightArrow">
            <a:avLst>
              <a:gd name="adj1" fmla="val 50000"/>
              <a:gd name="adj2" fmla="val 64815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8" name="右箭头 117"/>
          <p:cNvSpPr/>
          <p:nvPr/>
        </p:nvSpPr>
        <p:spPr>
          <a:xfrm>
            <a:off x="8188325" y="1744663"/>
            <a:ext cx="520700" cy="385762"/>
          </a:xfrm>
          <a:prstGeom prst="rightArrow">
            <a:avLst>
              <a:gd name="adj1" fmla="val 50000"/>
              <a:gd name="adj2" fmla="val 64815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9" name="组合 118"/>
          <p:cNvGrpSpPr>
            <a:grpSpLocks/>
          </p:cNvGrpSpPr>
          <p:nvPr/>
        </p:nvGrpSpPr>
        <p:grpSpPr bwMode="auto">
          <a:xfrm>
            <a:off x="963613" y="2911469"/>
            <a:ext cx="1893887" cy="3300854"/>
            <a:chOff x="1054870" y="3609990"/>
            <a:chExt cx="1892598" cy="3301047"/>
          </a:xfrm>
        </p:grpSpPr>
        <p:sp>
          <p:nvSpPr>
            <p:cNvPr id="120" name="文本框 19"/>
            <p:cNvSpPr txBox="1"/>
            <p:nvPr/>
          </p:nvSpPr>
          <p:spPr>
            <a:xfrm>
              <a:off x="1227931" y="3609990"/>
              <a:ext cx="1414808" cy="46169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保持安静</a:t>
              </a:r>
              <a:endPara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1" name="矩形 120"/>
            <p:cNvSpPr/>
            <p:nvPr/>
          </p:nvSpPr>
          <p:spPr>
            <a:xfrm>
              <a:off x="1054870" y="4076249"/>
              <a:ext cx="1892598" cy="28347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fontAlgn="auto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u="sng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手机调至静音或振动状态</a:t>
              </a:r>
              <a:r>
                <a:rPr lang="en-US" altLang="zh-CN" b="1" u="sng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zh-CN" altLang="en-US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，勿大声喧哗，勿奔跑打闹，勿嬉笑进食，</a:t>
              </a:r>
              <a:r>
                <a:rPr lang="zh-CN" altLang="zh-CN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保持安静、有序，</a:t>
              </a:r>
              <a:r>
                <a:rPr lang="zh-CN" altLang="zh-CN" b="1" u="sng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尊重并服从图书馆老师</a:t>
              </a:r>
              <a:r>
                <a:rPr lang="zh-CN" altLang="en-US" b="1" u="sng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以</a:t>
              </a:r>
              <a:r>
                <a:rPr lang="zh-CN" altLang="zh-CN" b="1" u="sng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及</a:t>
              </a:r>
              <a:r>
                <a:rPr lang="zh-CN" altLang="en-US" b="1" u="sng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学生助理</a:t>
              </a:r>
              <a:r>
                <a:rPr lang="zh-CN" altLang="zh-CN" b="1" u="sng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的引导与安排</a:t>
              </a:r>
              <a:endParaRPr lang="en-US" altLang="zh-CN" b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22" name="组合 121"/>
          <p:cNvGrpSpPr>
            <a:grpSpLocks/>
          </p:cNvGrpSpPr>
          <p:nvPr/>
        </p:nvGrpSpPr>
        <p:grpSpPr bwMode="auto">
          <a:xfrm>
            <a:off x="3535363" y="2911477"/>
            <a:ext cx="2103437" cy="2988046"/>
            <a:chOff x="3535942" y="3609990"/>
            <a:chExt cx="2102005" cy="2988221"/>
          </a:xfrm>
        </p:grpSpPr>
        <p:sp>
          <p:nvSpPr>
            <p:cNvPr id="123" name="文本框 20"/>
            <p:cNvSpPr txBox="1"/>
            <p:nvPr/>
          </p:nvSpPr>
          <p:spPr>
            <a:xfrm>
              <a:off x="3797840" y="3609990"/>
              <a:ext cx="1414808" cy="46169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存包入柜</a:t>
              </a:r>
              <a:endPara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4" name="矩形 123"/>
            <p:cNvSpPr/>
            <p:nvPr/>
          </p:nvSpPr>
          <p:spPr>
            <a:xfrm>
              <a:off x="3535942" y="4012737"/>
              <a:ext cx="2102005" cy="25854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书包、饮料等物品请存入存包柜，不得带入馆内；</a:t>
              </a:r>
              <a:r>
                <a:rPr lang="zh-CN" altLang="en-US" b="1" u="sng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不得隔夜占用存包柜</a:t>
              </a:r>
              <a:r>
                <a:rPr lang="zh-CN" altLang="en-US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；钱包、手机等个人</a:t>
              </a:r>
              <a:r>
                <a:rPr lang="zh-CN" altLang="en-US" b="1" u="sng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贵重物品随身携带</a:t>
              </a:r>
              <a:endParaRPr lang="en-US" altLang="zh-CN" sz="1400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25" name="组合 124"/>
          <p:cNvGrpSpPr>
            <a:grpSpLocks/>
          </p:cNvGrpSpPr>
          <p:nvPr/>
        </p:nvGrpSpPr>
        <p:grpSpPr bwMode="auto">
          <a:xfrm>
            <a:off x="6253164" y="2911476"/>
            <a:ext cx="1990725" cy="3403545"/>
            <a:chOff x="6253683" y="3609990"/>
            <a:chExt cx="1989370" cy="3403742"/>
          </a:xfrm>
        </p:grpSpPr>
        <p:sp>
          <p:nvSpPr>
            <p:cNvPr id="126" name="文本框 21"/>
            <p:cNvSpPr txBox="1"/>
            <p:nvPr/>
          </p:nvSpPr>
          <p:spPr>
            <a:xfrm>
              <a:off x="6426743" y="3609990"/>
              <a:ext cx="1414808" cy="46169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检索书目</a:t>
              </a:r>
              <a:endPara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7" name="矩形 126"/>
            <p:cNvSpPr/>
            <p:nvPr/>
          </p:nvSpPr>
          <p:spPr>
            <a:xfrm>
              <a:off x="6253683" y="4012737"/>
              <a:ext cx="1989370" cy="30009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至一楼右侧检索区使用书目检索机查找个人所需图书资料，记录</a:t>
              </a:r>
              <a:r>
                <a:rPr lang="zh-CN" altLang="en-US" b="1" u="sng" dirty="0" smtClean="0">
                  <a:solidFill>
                    <a:srgbClr val="FF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索书号与馆藏地</a:t>
              </a:r>
              <a:r>
                <a:rPr lang="zh-CN" altLang="en-US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，依号寻书，提高效率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31" name="椭圆 130"/>
          <p:cNvSpPr/>
          <p:nvPr/>
        </p:nvSpPr>
        <p:spPr>
          <a:xfrm>
            <a:off x="942975" y="1114425"/>
            <a:ext cx="231775" cy="2333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2" name="椭圆 131"/>
          <p:cNvSpPr/>
          <p:nvPr/>
        </p:nvSpPr>
        <p:spPr>
          <a:xfrm>
            <a:off x="609600" y="1860550"/>
            <a:ext cx="153988" cy="1539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3" name="椭圆 132"/>
          <p:cNvSpPr/>
          <p:nvPr/>
        </p:nvSpPr>
        <p:spPr>
          <a:xfrm>
            <a:off x="2663825" y="2538413"/>
            <a:ext cx="153988" cy="1555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>
            <a:off x="3843338" y="1114425"/>
            <a:ext cx="231775" cy="2333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5" name="椭圆 134"/>
          <p:cNvSpPr/>
          <p:nvPr/>
        </p:nvSpPr>
        <p:spPr>
          <a:xfrm>
            <a:off x="5451475" y="2409825"/>
            <a:ext cx="104775" cy="1047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6" name="椭圆 135"/>
          <p:cNvSpPr/>
          <p:nvPr/>
        </p:nvSpPr>
        <p:spPr>
          <a:xfrm>
            <a:off x="5214938" y="2538413"/>
            <a:ext cx="153987" cy="1555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7" name="椭圆 136"/>
          <p:cNvSpPr/>
          <p:nvPr/>
        </p:nvSpPr>
        <p:spPr>
          <a:xfrm rot="10800000">
            <a:off x="7642225" y="2493963"/>
            <a:ext cx="231775" cy="2333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8" name="椭圆 137"/>
          <p:cNvSpPr/>
          <p:nvPr/>
        </p:nvSpPr>
        <p:spPr>
          <a:xfrm rot="10800000">
            <a:off x="6161088" y="1327150"/>
            <a:ext cx="104775" cy="1047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9" name="椭圆 138"/>
          <p:cNvSpPr/>
          <p:nvPr/>
        </p:nvSpPr>
        <p:spPr>
          <a:xfrm rot="10800000">
            <a:off x="7997825" y="2347913"/>
            <a:ext cx="155575" cy="15398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0" name="椭圆 139"/>
          <p:cNvSpPr/>
          <p:nvPr/>
        </p:nvSpPr>
        <p:spPr>
          <a:xfrm rot="10800000">
            <a:off x="10817225" y="2057400"/>
            <a:ext cx="231775" cy="2317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2" name="椭圆 141"/>
          <p:cNvSpPr/>
          <p:nvPr/>
        </p:nvSpPr>
        <p:spPr>
          <a:xfrm rot="10800000">
            <a:off x="10720388" y="1782763"/>
            <a:ext cx="153987" cy="15398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8" name="组合 127"/>
          <p:cNvGrpSpPr>
            <a:grpSpLocks/>
          </p:cNvGrpSpPr>
          <p:nvPr/>
        </p:nvGrpSpPr>
        <p:grpSpPr bwMode="auto">
          <a:xfrm>
            <a:off x="8505824" y="2911475"/>
            <a:ext cx="2759076" cy="3353948"/>
            <a:chOff x="8506155" y="3609990"/>
            <a:chExt cx="2759398" cy="3355527"/>
          </a:xfrm>
        </p:grpSpPr>
        <p:sp>
          <p:nvSpPr>
            <p:cNvPr id="129" name="文本框 22"/>
            <p:cNvSpPr txBox="1"/>
            <p:nvPr/>
          </p:nvSpPr>
          <p:spPr>
            <a:xfrm>
              <a:off x="9054833" y="3609990"/>
              <a:ext cx="1415937" cy="4618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专心学习</a:t>
              </a:r>
              <a:endPara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0" name="矩形 129"/>
            <p:cNvSpPr/>
            <p:nvPr/>
          </p:nvSpPr>
          <p:spPr>
            <a:xfrm>
              <a:off x="8506155" y="4101846"/>
              <a:ext cx="2759398" cy="28636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遵章守纪，勿进行非学习活动；</a:t>
              </a:r>
              <a:r>
                <a:rPr lang="zh-CN" altLang="en-US" b="1" u="sng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每次取书刊不超过</a:t>
              </a:r>
              <a:r>
                <a:rPr lang="en-US" altLang="zh-CN" b="1" u="sng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3</a:t>
              </a:r>
              <a:r>
                <a:rPr lang="zh-CN" altLang="en-US" b="1" u="sng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册</a:t>
              </a:r>
              <a:r>
                <a:rPr lang="zh-CN" altLang="en-US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，阅毕放回原处，或放至</a:t>
              </a:r>
              <a:r>
                <a:rPr lang="zh-CN" altLang="en-US" b="1" u="sng" dirty="0" smtClean="0">
                  <a:solidFill>
                    <a:srgbClr val="FF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闲置书架</a:t>
              </a:r>
              <a:r>
                <a:rPr lang="zh-CN" altLang="en-US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上，忌乱插乱放；</a:t>
              </a:r>
              <a:r>
                <a:rPr lang="zh-CN" altLang="zh-CN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爱护</a:t>
              </a:r>
              <a:r>
                <a:rPr lang="zh-CN" altLang="en-US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书刊</a:t>
              </a:r>
              <a:r>
                <a:rPr lang="zh-CN" altLang="zh-CN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资料，</a:t>
              </a:r>
              <a:r>
                <a:rPr lang="zh-CN" altLang="en-US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勿</a:t>
              </a:r>
              <a:r>
                <a:rPr lang="zh-CN" altLang="zh-CN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在书</a:t>
              </a:r>
              <a:r>
                <a:rPr lang="zh-CN" altLang="en-US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刊</a:t>
              </a:r>
              <a:r>
                <a:rPr lang="zh-CN" altLang="zh-CN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上随意涂写、污损，</a:t>
              </a:r>
              <a:r>
                <a:rPr lang="zh-CN" altLang="en-US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勿</a:t>
              </a:r>
              <a:r>
                <a:rPr lang="zh-CN" altLang="zh-CN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撕页</a:t>
              </a:r>
              <a:r>
                <a:rPr lang="zh-CN" altLang="en-US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和</a:t>
              </a:r>
              <a:r>
                <a:rPr lang="zh-CN" altLang="zh-CN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私藏书刊</a:t>
              </a:r>
              <a:r>
                <a:rPr lang="zh-CN" altLang="en-US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；爱护馆内公物，勿在公物上乱写乱画，勿将桌椅乱移乱放；保持馆内卫生清洁</a:t>
              </a:r>
              <a:endParaRPr lang="en-US" altLang="zh-CN" b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872538" y="1073150"/>
            <a:ext cx="1728787" cy="1728788"/>
            <a:chOff x="8872538" y="1073150"/>
            <a:chExt cx="1728787" cy="1728788"/>
          </a:xfrm>
        </p:grpSpPr>
        <p:sp>
          <p:nvSpPr>
            <p:cNvPr id="114" name="椭圆 113"/>
            <p:cNvSpPr/>
            <p:nvPr/>
          </p:nvSpPr>
          <p:spPr bwMode="auto">
            <a:xfrm>
              <a:off x="8872538" y="1073150"/>
              <a:ext cx="1728787" cy="17287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Freeform 72"/>
            <p:cNvSpPr>
              <a:spLocks noEditPoints="1"/>
            </p:cNvSpPr>
            <p:nvPr/>
          </p:nvSpPr>
          <p:spPr bwMode="auto">
            <a:xfrm>
              <a:off x="9376372" y="1582856"/>
              <a:ext cx="642952" cy="685292"/>
            </a:xfrm>
            <a:custGeom>
              <a:avLst/>
              <a:gdLst>
                <a:gd name="T0" fmla="*/ 409632262 w 358"/>
                <a:gd name="T1" fmla="*/ 939739843 h 382"/>
                <a:gd name="T2" fmla="*/ 1038597362 w 358"/>
                <a:gd name="T3" fmla="*/ 202751352 h 382"/>
                <a:gd name="T4" fmla="*/ 1074076459 w 358"/>
                <a:gd name="T5" fmla="*/ 363665807 h 382"/>
                <a:gd name="T6" fmla="*/ 1083753067 w 358"/>
                <a:gd name="T7" fmla="*/ 572855675 h 382"/>
                <a:gd name="T8" fmla="*/ 1090204138 w 358"/>
                <a:gd name="T9" fmla="*/ 788480471 h 382"/>
                <a:gd name="T10" fmla="*/ 1035371827 w 358"/>
                <a:gd name="T11" fmla="*/ 1010541988 h 382"/>
                <a:gd name="T12" fmla="*/ 874098632 w 358"/>
                <a:gd name="T13" fmla="*/ 1229385145 h 382"/>
                <a:gd name="T14" fmla="*/ 554777778 w 358"/>
                <a:gd name="T15" fmla="*/ 727333408 h 382"/>
                <a:gd name="T16" fmla="*/ 396731915 w 358"/>
                <a:gd name="T17" fmla="*/ 634002737 h 382"/>
                <a:gd name="T18" fmla="*/ 403181191 w 358"/>
                <a:gd name="T19" fmla="*/ 669402913 h 382"/>
                <a:gd name="T20" fmla="*/ 561228850 w 358"/>
                <a:gd name="T21" fmla="*/ 759515223 h 382"/>
                <a:gd name="T22" fmla="*/ 554777778 w 358"/>
                <a:gd name="T23" fmla="*/ 727333408 h 382"/>
                <a:gd name="T24" fmla="*/ 928930943 w 358"/>
                <a:gd name="T25" fmla="*/ 437686313 h 382"/>
                <a:gd name="T26" fmla="*/ 848294346 w 358"/>
                <a:gd name="T27" fmla="*/ 402286138 h 382"/>
                <a:gd name="T28" fmla="*/ 551552243 w 358"/>
                <a:gd name="T29" fmla="*/ 225279878 h 382"/>
                <a:gd name="T30" fmla="*/ 477366717 w 358"/>
                <a:gd name="T31" fmla="*/ 173787898 h 382"/>
                <a:gd name="T32" fmla="*/ 551552243 w 358"/>
                <a:gd name="T33" fmla="*/ 225279878 h 382"/>
                <a:gd name="T34" fmla="*/ 657993126 w 358"/>
                <a:gd name="T35" fmla="*/ 125512486 h 382"/>
                <a:gd name="T36" fmla="*/ 622512233 w 358"/>
                <a:gd name="T37" fmla="*/ 205969713 h 382"/>
                <a:gd name="T38" fmla="*/ 832166667 w 358"/>
                <a:gd name="T39" fmla="*/ 331483993 h 382"/>
                <a:gd name="T40" fmla="*/ 883775239 w 358"/>
                <a:gd name="T41" fmla="*/ 257463487 h 382"/>
                <a:gd name="T42" fmla="*/ 832166667 w 358"/>
                <a:gd name="T43" fmla="*/ 331483993 h 382"/>
                <a:gd name="T44" fmla="*/ 803138642 w 358"/>
                <a:gd name="T45" fmla="*/ 177006259 h 382"/>
                <a:gd name="T46" fmla="*/ 728953116 w 358"/>
                <a:gd name="T47" fmla="*/ 228498239 h 382"/>
                <a:gd name="T48" fmla="*/ 587033136 w 358"/>
                <a:gd name="T49" fmla="*/ 672621274 h 382"/>
                <a:gd name="T50" fmla="*/ 428985477 w 358"/>
                <a:gd name="T51" fmla="*/ 579290603 h 382"/>
                <a:gd name="T52" fmla="*/ 435436548 w 358"/>
                <a:gd name="T53" fmla="*/ 611474211 h 382"/>
                <a:gd name="T54" fmla="*/ 593484207 w 358"/>
                <a:gd name="T55" fmla="*/ 704804882 h 382"/>
                <a:gd name="T56" fmla="*/ 587033136 w 358"/>
                <a:gd name="T57" fmla="*/ 672621274 h 382"/>
                <a:gd name="T58" fmla="*/ 506396538 w 358"/>
                <a:gd name="T59" fmla="*/ 334702353 h 382"/>
                <a:gd name="T60" fmla="*/ 599935278 w 358"/>
                <a:gd name="T61" fmla="*/ 627566016 h 382"/>
                <a:gd name="T62" fmla="*/ 716050973 w 358"/>
                <a:gd name="T63" fmla="*/ 289645301 h 382"/>
                <a:gd name="T64" fmla="*/ 438662084 w 358"/>
                <a:gd name="T65" fmla="*/ 765951945 h 382"/>
                <a:gd name="T66" fmla="*/ 416083334 w 358"/>
                <a:gd name="T67" fmla="*/ 695149800 h 38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58" h="382">
                  <a:moveTo>
                    <a:pt x="131" y="382"/>
                  </a:moveTo>
                  <a:cubicBezTo>
                    <a:pt x="135" y="352"/>
                    <a:pt x="135" y="320"/>
                    <a:pt x="127" y="292"/>
                  </a:cubicBezTo>
                  <a:cubicBezTo>
                    <a:pt x="0" y="220"/>
                    <a:pt x="34" y="56"/>
                    <a:pt x="140" y="23"/>
                  </a:cubicBezTo>
                  <a:cubicBezTo>
                    <a:pt x="196" y="0"/>
                    <a:pt x="272" y="14"/>
                    <a:pt x="322" y="63"/>
                  </a:cubicBezTo>
                  <a:cubicBezTo>
                    <a:pt x="358" y="99"/>
                    <a:pt x="340" y="109"/>
                    <a:pt x="340" y="109"/>
                  </a:cubicBezTo>
                  <a:cubicBezTo>
                    <a:pt x="333" y="113"/>
                    <a:pt x="333" y="113"/>
                    <a:pt x="333" y="113"/>
                  </a:cubicBezTo>
                  <a:cubicBezTo>
                    <a:pt x="337" y="130"/>
                    <a:pt x="345" y="162"/>
                    <a:pt x="344" y="166"/>
                  </a:cubicBezTo>
                  <a:cubicBezTo>
                    <a:pt x="342" y="172"/>
                    <a:pt x="336" y="178"/>
                    <a:pt x="336" y="178"/>
                  </a:cubicBezTo>
                  <a:cubicBezTo>
                    <a:pt x="354" y="239"/>
                    <a:pt x="354" y="239"/>
                    <a:pt x="354" y="239"/>
                  </a:cubicBezTo>
                  <a:cubicBezTo>
                    <a:pt x="338" y="245"/>
                    <a:pt x="338" y="245"/>
                    <a:pt x="338" y="245"/>
                  </a:cubicBezTo>
                  <a:cubicBezTo>
                    <a:pt x="341" y="265"/>
                    <a:pt x="343" y="281"/>
                    <a:pt x="341" y="300"/>
                  </a:cubicBezTo>
                  <a:cubicBezTo>
                    <a:pt x="341" y="304"/>
                    <a:pt x="330" y="313"/>
                    <a:pt x="321" y="314"/>
                  </a:cubicBezTo>
                  <a:cubicBezTo>
                    <a:pt x="267" y="317"/>
                    <a:pt x="267" y="317"/>
                    <a:pt x="267" y="317"/>
                  </a:cubicBezTo>
                  <a:cubicBezTo>
                    <a:pt x="271" y="382"/>
                    <a:pt x="271" y="382"/>
                    <a:pt x="271" y="382"/>
                  </a:cubicBezTo>
                  <a:cubicBezTo>
                    <a:pt x="131" y="382"/>
                    <a:pt x="131" y="382"/>
                    <a:pt x="131" y="382"/>
                  </a:cubicBezTo>
                  <a:close/>
                  <a:moveTo>
                    <a:pt x="172" y="226"/>
                  </a:moveTo>
                  <a:cubicBezTo>
                    <a:pt x="132" y="196"/>
                    <a:pt x="132" y="196"/>
                    <a:pt x="132" y="196"/>
                  </a:cubicBezTo>
                  <a:cubicBezTo>
                    <a:pt x="129" y="193"/>
                    <a:pt x="125" y="194"/>
                    <a:pt x="123" y="197"/>
                  </a:cubicBezTo>
                  <a:cubicBezTo>
                    <a:pt x="123" y="197"/>
                    <a:pt x="123" y="197"/>
                    <a:pt x="123" y="197"/>
                  </a:cubicBezTo>
                  <a:cubicBezTo>
                    <a:pt x="121" y="201"/>
                    <a:pt x="122" y="205"/>
                    <a:pt x="125" y="208"/>
                  </a:cubicBezTo>
                  <a:cubicBezTo>
                    <a:pt x="165" y="238"/>
                    <a:pt x="165" y="238"/>
                    <a:pt x="165" y="238"/>
                  </a:cubicBezTo>
                  <a:cubicBezTo>
                    <a:pt x="168" y="240"/>
                    <a:pt x="172" y="239"/>
                    <a:pt x="174" y="236"/>
                  </a:cubicBezTo>
                  <a:cubicBezTo>
                    <a:pt x="174" y="236"/>
                    <a:pt x="174" y="236"/>
                    <a:pt x="174" y="236"/>
                  </a:cubicBezTo>
                  <a:cubicBezTo>
                    <a:pt x="176" y="233"/>
                    <a:pt x="175" y="228"/>
                    <a:pt x="172" y="226"/>
                  </a:cubicBezTo>
                  <a:close/>
                  <a:moveTo>
                    <a:pt x="263" y="136"/>
                  </a:moveTo>
                  <a:cubicBezTo>
                    <a:pt x="288" y="136"/>
                    <a:pt x="288" y="136"/>
                    <a:pt x="288" y="136"/>
                  </a:cubicBezTo>
                  <a:cubicBezTo>
                    <a:pt x="288" y="125"/>
                    <a:pt x="288" y="125"/>
                    <a:pt x="288" y="125"/>
                  </a:cubicBezTo>
                  <a:cubicBezTo>
                    <a:pt x="263" y="125"/>
                    <a:pt x="263" y="125"/>
                    <a:pt x="263" y="125"/>
                  </a:cubicBezTo>
                  <a:cubicBezTo>
                    <a:pt x="263" y="136"/>
                    <a:pt x="263" y="136"/>
                    <a:pt x="263" y="136"/>
                  </a:cubicBezTo>
                  <a:close/>
                  <a:moveTo>
                    <a:pt x="171" y="70"/>
                  </a:moveTo>
                  <a:cubicBezTo>
                    <a:pt x="158" y="48"/>
                    <a:pt x="158" y="48"/>
                    <a:pt x="158" y="48"/>
                  </a:cubicBezTo>
                  <a:cubicBezTo>
                    <a:pt x="148" y="54"/>
                    <a:pt x="148" y="54"/>
                    <a:pt x="148" y="54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71" y="70"/>
                    <a:pt x="171" y="70"/>
                    <a:pt x="171" y="70"/>
                  </a:cubicBezTo>
                  <a:close/>
                  <a:moveTo>
                    <a:pt x="204" y="64"/>
                  </a:moveTo>
                  <a:cubicBezTo>
                    <a:pt x="204" y="39"/>
                    <a:pt x="204" y="39"/>
                    <a:pt x="204" y="39"/>
                  </a:cubicBezTo>
                  <a:cubicBezTo>
                    <a:pt x="193" y="39"/>
                    <a:pt x="193" y="39"/>
                    <a:pt x="193" y="39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204" y="64"/>
                    <a:pt x="204" y="64"/>
                    <a:pt x="204" y="64"/>
                  </a:cubicBezTo>
                  <a:close/>
                  <a:moveTo>
                    <a:pt x="258" y="103"/>
                  </a:moveTo>
                  <a:cubicBezTo>
                    <a:pt x="279" y="90"/>
                    <a:pt x="279" y="90"/>
                    <a:pt x="279" y="90"/>
                  </a:cubicBezTo>
                  <a:cubicBezTo>
                    <a:pt x="274" y="80"/>
                    <a:pt x="274" y="80"/>
                    <a:pt x="274" y="80"/>
                  </a:cubicBezTo>
                  <a:cubicBezTo>
                    <a:pt x="252" y="93"/>
                    <a:pt x="252" y="93"/>
                    <a:pt x="252" y="93"/>
                  </a:cubicBezTo>
                  <a:cubicBezTo>
                    <a:pt x="258" y="103"/>
                    <a:pt x="258" y="103"/>
                    <a:pt x="258" y="103"/>
                  </a:cubicBezTo>
                  <a:close/>
                  <a:moveTo>
                    <a:pt x="236" y="76"/>
                  </a:moveTo>
                  <a:cubicBezTo>
                    <a:pt x="249" y="55"/>
                    <a:pt x="249" y="55"/>
                    <a:pt x="249" y="55"/>
                  </a:cubicBezTo>
                  <a:cubicBezTo>
                    <a:pt x="239" y="49"/>
                    <a:pt x="239" y="49"/>
                    <a:pt x="239" y="49"/>
                  </a:cubicBezTo>
                  <a:cubicBezTo>
                    <a:pt x="226" y="71"/>
                    <a:pt x="226" y="71"/>
                    <a:pt x="226" y="71"/>
                  </a:cubicBezTo>
                  <a:cubicBezTo>
                    <a:pt x="236" y="76"/>
                    <a:pt x="236" y="76"/>
                    <a:pt x="236" y="76"/>
                  </a:cubicBezTo>
                  <a:close/>
                  <a:moveTo>
                    <a:pt x="182" y="209"/>
                  </a:moveTo>
                  <a:cubicBezTo>
                    <a:pt x="142" y="178"/>
                    <a:pt x="142" y="178"/>
                    <a:pt x="142" y="178"/>
                  </a:cubicBezTo>
                  <a:cubicBezTo>
                    <a:pt x="139" y="176"/>
                    <a:pt x="135" y="177"/>
                    <a:pt x="133" y="180"/>
                  </a:cubicBezTo>
                  <a:cubicBezTo>
                    <a:pt x="133" y="180"/>
                    <a:pt x="133" y="180"/>
                    <a:pt x="133" y="180"/>
                  </a:cubicBezTo>
                  <a:cubicBezTo>
                    <a:pt x="131" y="183"/>
                    <a:pt x="132" y="188"/>
                    <a:pt x="135" y="190"/>
                  </a:cubicBezTo>
                  <a:cubicBezTo>
                    <a:pt x="175" y="221"/>
                    <a:pt x="175" y="221"/>
                    <a:pt x="175" y="221"/>
                  </a:cubicBezTo>
                  <a:cubicBezTo>
                    <a:pt x="178" y="223"/>
                    <a:pt x="182" y="222"/>
                    <a:pt x="184" y="219"/>
                  </a:cubicBezTo>
                  <a:cubicBezTo>
                    <a:pt x="184" y="219"/>
                    <a:pt x="184" y="219"/>
                    <a:pt x="184" y="219"/>
                  </a:cubicBezTo>
                  <a:cubicBezTo>
                    <a:pt x="186" y="216"/>
                    <a:pt x="185" y="211"/>
                    <a:pt x="182" y="209"/>
                  </a:cubicBezTo>
                  <a:close/>
                  <a:moveTo>
                    <a:pt x="222" y="90"/>
                  </a:moveTo>
                  <a:cubicBezTo>
                    <a:pt x="198" y="76"/>
                    <a:pt x="169" y="83"/>
                    <a:pt x="157" y="104"/>
                  </a:cubicBezTo>
                  <a:cubicBezTo>
                    <a:pt x="144" y="126"/>
                    <a:pt x="160" y="151"/>
                    <a:pt x="149" y="174"/>
                  </a:cubicBezTo>
                  <a:cubicBezTo>
                    <a:pt x="186" y="195"/>
                    <a:pt x="186" y="195"/>
                    <a:pt x="186" y="195"/>
                  </a:cubicBezTo>
                  <a:cubicBezTo>
                    <a:pt x="200" y="174"/>
                    <a:pt x="229" y="176"/>
                    <a:pt x="242" y="154"/>
                  </a:cubicBezTo>
                  <a:cubicBezTo>
                    <a:pt x="255" y="132"/>
                    <a:pt x="245" y="104"/>
                    <a:pt x="222" y="90"/>
                  </a:cubicBezTo>
                  <a:close/>
                  <a:moveTo>
                    <a:pt x="129" y="216"/>
                  </a:moveTo>
                  <a:cubicBezTo>
                    <a:pt x="125" y="224"/>
                    <a:pt x="128" y="233"/>
                    <a:pt x="136" y="238"/>
                  </a:cubicBezTo>
                  <a:cubicBezTo>
                    <a:pt x="142" y="241"/>
                    <a:pt x="150" y="240"/>
                    <a:pt x="155" y="236"/>
                  </a:cubicBezTo>
                  <a:lnTo>
                    <a:pt x="129" y="2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1" name="椭圆 140"/>
          <p:cNvSpPr/>
          <p:nvPr/>
        </p:nvSpPr>
        <p:spPr>
          <a:xfrm rot="10800000">
            <a:off x="10247313" y="2462213"/>
            <a:ext cx="315912" cy="3159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5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17" grpId="0" animBg="1"/>
      <p:bldP spid="118" grpId="0" animBg="1"/>
      <p:bldP spid="131" grpId="0" animBg="1"/>
      <p:bldP spid="132" grpId="0" animBg="1"/>
      <p:bldP spid="13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395413" y="2039938"/>
            <a:ext cx="2665412" cy="2346325"/>
            <a:chOff x="1394854" y="2039732"/>
            <a:chExt cx="2666393" cy="2346735"/>
          </a:xfrm>
        </p:grpSpPr>
        <p:sp>
          <p:nvSpPr>
            <p:cNvPr id="2" name="任意多边形 1"/>
            <p:cNvSpPr/>
            <p:nvPr/>
          </p:nvSpPr>
          <p:spPr>
            <a:xfrm rot="13500000" flipH="1">
              <a:off x="1714058" y="2039732"/>
              <a:ext cx="2347189" cy="2346735"/>
            </a:xfrm>
            <a:custGeom>
              <a:avLst/>
              <a:gdLst>
                <a:gd name="connsiteX0" fmla="*/ 650363 w 4518605"/>
                <a:gd name="connsiteY0" fmla="*/ 3854920 h 4518605"/>
                <a:gd name="connsiteX1" fmla="*/ 657342 w 4518605"/>
                <a:gd name="connsiteY1" fmla="*/ 3861263 h 4518605"/>
                <a:gd name="connsiteX2" fmla="*/ 663685 w 4518605"/>
                <a:gd name="connsiteY2" fmla="*/ 3868242 h 4518605"/>
                <a:gd name="connsiteX3" fmla="*/ 664321 w 4518605"/>
                <a:gd name="connsiteY3" fmla="*/ 3867606 h 4518605"/>
                <a:gd name="connsiteX4" fmla="*/ 811278 w 4518605"/>
                <a:gd name="connsiteY4" fmla="*/ 4001169 h 4518605"/>
                <a:gd name="connsiteX5" fmla="*/ 2252641 w 4518605"/>
                <a:gd name="connsiteY5" fmla="*/ 4518605 h 4518605"/>
                <a:gd name="connsiteX6" fmla="*/ 4518605 w 4518605"/>
                <a:gd name="connsiteY6" fmla="*/ 2252641 h 4518605"/>
                <a:gd name="connsiteX7" fmla="*/ 4341017 w 4518605"/>
                <a:gd name="connsiteY7" fmla="*/ 234852 h 4518605"/>
                <a:gd name="connsiteX8" fmla="*/ 4376100 w 4518605"/>
                <a:gd name="connsiteY8" fmla="*/ 155826 h 4518605"/>
                <a:gd name="connsiteX9" fmla="*/ 4410691 w 4518605"/>
                <a:gd name="connsiteY9" fmla="*/ 121235 h 4518605"/>
                <a:gd name="connsiteX10" fmla="*/ 4386735 w 4518605"/>
                <a:gd name="connsiteY10" fmla="*/ 131870 h 4518605"/>
                <a:gd name="connsiteX11" fmla="*/ 4397370 w 4518605"/>
                <a:gd name="connsiteY11" fmla="*/ 107914 h 4518605"/>
                <a:gd name="connsiteX12" fmla="*/ 4362779 w 4518605"/>
                <a:gd name="connsiteY12" fmla="*/ 142505 h 4518605"/>
                <a:gd name="connsiteX13" fmla="*/ 4283753 w 4518605"/>
                <a:gd name="connsiteY13" fmla="*/ 177588 h 4518605"/>
                <a:gd name="connsiteX14" fmla="*/ 2265964 w 4518605"/>
                <a:gd name="connsiteY14" fmla="*/ 0 h 4518605"/>
                <a:gd name="connsiteX15" fmla="*/ 0 w 4518605"/>
                <a:gd name="connsiteY15" fmla="*/ 2265964 h 4518605"/>
                <a:gd name="connsiteX16" fmla="*/ 517436 w 4518605"/>
                <a:gd name="connsiteY16" fmla="*/ 3707327 h 4518605"/>
                <a:gd name="connsiteX17" fmla="*/ 650999 w 4518605"/>
                <a:gd name="connsiteY17" fmla="*/ 3854284 h 451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8605" h="4518605">
                  <a:moveTo>
                    <a:pt x="650363" y="3854920"/>
                  </a:moveTo>
                  <a:lnTo>
                    <a:pt x="657342" y="3861263"/>
                  </a:lnTo>
                  <a:lnTo>
                    <a:pt x="663685" y="3868242"/>
                  </a:lnTo>
                  <a:lnTo>
                    <a:pt x="664321" y="3867606"/>
                  </a:lnTo>
                  <a:lnTo>
                    <a:pt x="811278" y="4001169"/>
                  </a:lnTo>
                  <a:cubicBezTo>
                    <a:pt x="1202970" y="4324422"/>
                    <a:pt x="1705128" y="4518605"/>
                    <a:pt x="2252641" y="4518605"/>
                  </a:cubicBezTo>
                  <a:cubicBezTo>
                    <a:pt x="3504098" y="4518605"/>
                    <a:pt x="4518605" y="3504098"/>
                    <a:pt x="4518605" y="2252641"/>
                  </a:cubicBezTo>
                  <a:cubicBezTo>
                    <a:pt x="4518605" y="1544527"/>
                    <a:pt x="4104232" y="871931"/>
                    <a:pt x="4341017" y="234852"/>
                  </a:cubicBezTo>
                  <a:lnTo>
                    <a:pt x="4376100" y="155826"/>
                  </a:lnTo>
                  <a:lnTo>
                    <a:pt x="4410691" y="121235"/>
                  </a:lnTo>
                  <a:lnTo>
                    <a:pt x="4386735" y="131870"/>
                  </a:lnTo>
                  <a:lnTo>
                    <a:pt x="4397370" y="107914"/>
                  </a:lnTo>
                  <a:lnTo>
                    <a:pt x="4362779" y="142505"/>
                  </a:lnTo>
                  <a:lnTo>
                    <a:pt x="4283753" y="177588"/>
                  </a:lnTo>
                  <a:cubicBezTo>
                    <a:pt x="3646674" y="414373"/>
                    <a:pt x="2974078" y="0"/>
                    <a:pt x="2265964" y="0"/>
                  </a:cubicBezTo>
                  <a:cubicBezTo>
                    <a:pt x="1014507" y="0"/>
                    <a:pt x="0" y="1014507"/>
                    <a:pt x="0" y="2265964"/>
                  </a:cubicBezTo>
                  <a:cubicBezTo>
                    <a:pt x="0" y="2813477"/>
                    <a:pt x="194183" y="3315635"/>
                    <a:pt x="517436" y="3707327"/>
                  </a:cubicBezTo>
                  <a:lnTo>
                    <a:pt x="650999" y="385428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476" name="文本框 5"/>
            <p:cNvSpPr txBox="1">
              <a:spLocks noChangeArrowheads="1"/>
            </p:cNvSpPr>
            <p:nvPr/>
          </p:nvSpPr>
          <p:spPr bwMode="auto">
            <a:xfrm>
              <a:off x="1950177" y="2186816"/>
              <a:ext cx="1960793" cy="2015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500" dirty="0">
                  <a:solidFill>
                    <a:schemeClr val="bg1"/>
                  </a:solidFill>
                  <a:latin typeface="Century Gothic" pitchFamily="34" charset="0"/>
                </a:rPr>
                <a:t>03</a:t>
              </a:r>
              <a:endParaRPr lang="zh-CN" altLang="en-US" sz="1250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print"/>
            <a:srcRect l="43447" t="18711" r="10242" b="14206"/>
            <a:stretch>
              <a:fillRect/>
            </a:stretch>
          </p:blipFill>
          <p:spPr>
            <a:xfrm>
              <a:off x="1394854" y="2289337"/>
              <a:ext cx="2036614" cy="2036614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sp>
        <p:nvSpPr>
          <p:cNvPr id="14" name="椭圆 13"/>
          <p:cNvSpPr/>
          <p:nvPr/>
        </p:nvSpPr>
        <p:spPr>
          <a:xfrm rot="10800000">
            <a:off x="912813" y="4094163"/>
            <a:ext cx="463550" cy="4635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4135438" y="2443163"/>
            <a:ext cx="6926262" cy="2169992"/>
            <a:chOff x="277329" y="1093495"/>
            <a:chExt cx="5547468" cy="2170085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410834" y="2206380"/>
              <a:ext cx="529444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277329" y="1418946"/>
              <a:ext cx="5141865" cy="7683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图 书 馆 服 务</a:t>
              </a:r>
              <a:endParaRPr lang="zh-CN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26916" y="1093495"/>
              <a:ext cx="5141865" cy="4000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  <a:ea typeface="微软雅黑" panose="020B0503020204020204" pitchFamily="34" charset="-122"/>
                </a:rPr>
                <a:t>SERVICE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91534" y="2322385"/>
              <a:ext cx="4933263" cy="9411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图书借阅服务 资源荐购服务</a:t>
              </a:r>
              <a:endParaRPr lang="en-US" altLang="zh-CN" sz="2400" b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lvl="0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复印服务 研讨室服务</a:t>
              </a:r>
              <a:r>
                <a:rPr lang="en-US" altLang="zh-CN" sz="2400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zh-CN" altLang="en-US" sz="2400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电子阅览服务 </a:t>
              </a:r>
              <a:r>
                <a:rPr lang="en-US" altLang="zh-CN" sz="2400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……</a:t>
              </a:r>
              <a:endParaRPr lang="zh-CN" altLang="en-US" sz="2400" b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26" name="椭圆 25"/>
          <p:cNvSpPr/>
          <p:nvPr/>
        </p:nvSpPr>
        <p:spPr>
          <a:xfrm>
            <a:off x="1865313" y="4125913"/>
            <a:ext cx="147637" cy="1492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3717925" y="4362450"/>
            <a:ext cx="242888" cy="2428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4065588" y="4079875"/>
            <a:ext cx="152400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11047877">
            <a:off x="3108325" y="4818063"/>
            <a:ext cx="387350" cy="3873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11047877">
            <a:off x="2328863" y="4422775"/>
            <a:ext cx="169862" cy="1698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1319213" y="2378075"/>
            <a:ext cx="344487" cy="3444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10800000">
            <a:off x="1358900" y="3316288"/>
            <a:ext cx="528638" cy="5270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10933113" y="3060700"/>
            <a:ext cx="153987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11139488" y="3213100"/>
            <a:ext cx="242887" cy="2428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2065338" y="5219700"/>
            <a:ext cx="152400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6" grpId="0" animBg="1"/>
      <p:bldP spid="30" grpId="0" animBg="1"/>
      <p:bldP spid="32" grpId="0" animBg="1"/>
      <p:bldP spid="36" grpId="0" animBg="1"/>
      <p:bldP spid="41" grpId="0" animBg="1"/>
      <p:bldP spid="43" grpId="0" animBg="1"/>
      <p:bldP spid="15" grpId="0" animBg="1"/>
      <p:bldP spid="48" grpId="0" animBg="1"/>
      <p:bldP spid="49" grpId="0" animBg="1"/>
      <p:bldP spid="5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" name="组合 148"/>
          <p:cNvGrpSpPr/>
          <p:nvPr/>
        </p:nvGrpSpPr>
        <p:grpSpPr>
          <a:xfrm>
            <a:off x="4539600" y="3369600"/>
            <a:ext cx="1674000" cy="1674000"/>
            <a:chOff x="4539600" y="3369600"/>
            <a:chExt cx="1674000" cy="1674000"/>
          </a:xfrm>
        </p:grpSpPr>
        <p:sp>
          <p:nvSpPr>
            <p:cNvPr id="121" name="椭圆 120"/>
            <p:cNvSpPr/>
            <p:nvPr/>
          </p:nvSpPr>
          <p:spPr bwMode="auto">
            <a:xfrm>
              <a:off x="4539600" y="3369600"/>
              <a:ext cx="1674000" cy="1674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4749800" y="3911600"/>
              <a:ext cx="1346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latin typeface="微软雅黑" pitchFamily="34" charset="-122"/>
                  <a:ea typeface="微软雅黑" pitchFamily="34" charset="-122"/>
                </a:rPr>
                <a:t>图书借阅服  务</a:t>
              </a:r>
              <a:endParaRPr lang="zh-CN" altLang="en-US" sz="20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0482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E329E3C-D9E5-4382-911D-E7C63B5FF534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22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0" y="216000"/>
            <a:ext cx="2638148" cy="584775"/>
            <a:chOff x="0" y="216000"/>
            <a:chExt cx="2638148" cy="584775"/>
          </a:xfrm>
        </p:grpSpPr>
        <p:sp>
          <p:nvSpPr>
            <p:cNvPr id="4" name="矩形 3"/>
            <p:cNvSpPr/>
            <p:nvPr/>
          </p:nvSpPr>
          <p:spPr bwMode="auto">
            <a:xfrm>
              <a:off x="0" y="242888"/>
              <a:ext cx="401638" cy="46196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4" name="文本框 103"/>
            <p:cNvSpPr txBox="1"/>
            <p:nvPr/>
          </p:nvSpPr>
          <p:spPr bwMode="auto">
            <a:xfrm>
              <a:off x="401638" y="216000"/>
              <a:ext cx="2236510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图书馆服务</a:t>
              </a:r>
              <a:endParaRPr lang="en-US" altLang="zh-CN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23" name="组合 122"/>
          <p:cNvGrpSpPr>
            <a:grpSpLocks/>
          </p:cNvGrpSpPr>
          <p:nvPr/>
        </p:nvGrpSpPr>
        <p:grpSpPr bwMode="auto">
          <a:xfrm>
            <a:off x="6577500" y="862013"/>
            <a:ext cx="4457700" cy="1131887"/>
            <a:chOff x="1444608" y="836515"/>
            <a:chExt cx="9731392" cy="1259732"/>
          </a:xfrm>
        </p:grpSpPr>
        <p:sp>
          <p:nvSpPr>
            <p:cNvPr id="126" name="矩形 125"/>
            <p:cNvSpPr/>
            <p:nvPr/>
          </p:nvSpPr>
          <p:spPr bwMode="auto">
            <a:xfrm>
              <a:off x="1543033" y="836515"/>
              <a:ext cx="9632967" cy="1259732"/>
            </a:xfrm>
            <a:prstGeom prst="rect">
              <a:avLst/>
            </a:prstGeom>
            <a:solidFill>
              <a:schemeClr val="accent4">
                <a:alpha val="18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27" name="组合 30"/>
            <p:cNvGrpSpPr>
              <a:grpSpLocks/>
            </p:cNvGrpSpPr>
            <p:nvPr/>
          </p:nvGrpSpPr>
          <p:grpSpPr bwMode="auto">
            <a:xfrm>
              <a:off x="1444608" y="836515"/>
              <a:ext cx="9256729" cy="1259732"/>
              <a:chOff x="1104129" y="5270499"/>
              <a:chExt cx="9256729" cy="1259732"/>
            </a:xfrm>
          </p:grpSpPr>
          <p:sp>
            <p:nvSpPr>
              <p:cNvPr id="128" name="文本框 31"/>
              <p:cNvSpPr txBox="1"/>
              <p:nvPr/>
            </p:nvSpPr>
            <p:spPr>
              <a:xfrm>
                <a:off x="1359719" y="5375344"/>
                <a:ext cx="3220186" cy="44530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itchFamily="49" charset="-122"/>
                    <a:ea typeface="黑体" pitchFamily="49" charset="-122"/>
                    <a:cs typeface="Arial" panose="020B0604020202020204" pitchFamily="34" charset="0"/>
                  </a:rPr>
                  <a:t>借还书地点</a:t>
                </a:r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129" name="组合 32"/>
              <p:cNvGrpSpPr>
                <a:grpSpLocks/>
              </p:cNvGrpSpPr>
              <p:nvPr/>
            </p:nvGrpSpPr>
            <p:grpSpPr bwMode="auto">
              <a:xfrm>
                <a:off x="1104129" y="5270499"/>
                <a:ext cx="9256729" cy="1259732"/>
                <a:chOff x="1104129" y="5270499"/>
                <a:chExt cx="9256729" cy="1259732"/>
              </a:xfrm>
            </p:grpSpPr>
            <p:sp>
              <p:nvSpPr>
                <p:cNvPr id="131" name="矩形 130"/>
                <p:cNvSpPr/>
                <p:nvPr/>
              </p:nvSpPr>
              <p:spPr>
                <a:xfrm>
                  <a:off x="1104129" y="5270499"/>
                  <a:ext cx="98425" cy="1259732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2" name="矩形 131"/>
                <p:cNvSpPr/>
                <p:nvPr/>
              </p:nvSpPr>
              <p:spPr>
                <a:xfrm>
                  <a:off x="1383529" y="5794726"/>
                  <a:ext cx="8977329" cy="582317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800" dirty="0" smtClean="0">
                      <a:latin typeface="微软雅黑" pitchFamily="34" charset="-122"/>
                      <a:ea typeface="微软雅黑" pitchFamily="34" charset="-122"/>
                    </a:rPr>
                    <a:t>     </a:t>
                  </a: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图书馆</a:t>
                  </a:r>
                  <a:r>
                    <a:rPr lang="en-US" altLang="zh-CN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1</a:t>
                  </a: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楼总服务台</a:t>
                  </a:r>
                  <a:endParaRPr lang="en-US" altLang="zh-CN" sz="2800" b="1" dirty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148" name="组合 147"/>
          <p:cNvGrpSpPr/>
          <p:nvPr/>
        </p:nvGrpSpPr>
        <p:grpSpPr>
          <a:xfrm>
            <a:off x="720000" y="1080000"/>
            <a:ext cx="4320000" cy="4319998"/>
            <a:chOff x="720000" y="1080000"/>
            <a:chExt cx="4383813" cy="4319998"/>
          </a:xfrm>
        </p:grpSpPr>
        <p:grpSp>
          <p:nvGrpSpPr>
            <p:cNvPr id="106" name="组合 105"/>
            <p:cNvGrpSpPr>
              <a:grpSpLocks/>
            </p:cNvGrpSpPr>
            <p:nvPr/>
          </p:nvGrpSpPr>
          <p:grpSpPr bwMode="auto">
            <a:xfrm>
              <a:off x="720000" y="1080000"/>
              <a:ext cx="4320000" cy="4319998"/>
              <a:chOff x="725173" y="1142235"/>
              <a:chExt cx="4291910" cy="4198857"/>
            </a:xfrm>
          </p:grpSpPr>
          <p:sp>
            <p:nvSpPr>
              <p:cNvPr id="107" name="椭圆 106"/>
              <p:cNvSpPr/>
              <p:nvPr/>
            </p:nvSpPr>
            <p:spPr>
              <a:xfrm>
                <a:off x="875160" y="1142235"/>
                <a:ext cx="4141923" cy="41411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pic>
            <p:nvPicPr>
              <p:cNvPr id="110" name="图片 109"/>
              <p:cNvPicPr>
                <a:picLocks noChangeAspect="1"/>
              </p:cNvPicPr>
              <p:nvPr/>
            </p:nvPicPr>
            <p:blipFill>
              <a:blip r:embed="rId2" cstate="print"/>
              <a:srcRect l="15987" t="309" r="20936" b="54406"/>
              <a:stretch>
                <a:fillRect/>
              </a:stretch>
            </p:blipFill>
            <p:spPr>
              <a:xfrm rot="2636422">
                <a:off x="725173" y="1862295"/>
                <a:ext cx="3478797" cy="3478797"/>
              </a:xfrm>
              <a:custGeom>
                <a:avLst/>
                <a:gdLst>
                  <a:gd name="connsiteX0" fmla="*/ 1238250 w 2476500"/>
                  <a:gd name="connsiteY0" fmla="*/ 0 h 2476500"/>
                  <a:gd name="connsiteX1" fmla="*/ 2476500 w 2476500"/>
                  <a:gd name="connsiteY1" fmla="*/ 1238250 h 2476500"/>
                  <a:gd name="connsiteX2" fmla="*/ 1238250 w 2476500"/>
                  <a:gd name="connsiteY2" fmla="*/ 2476500 h 2476500"/>
                  <a:gd name="connsiteX3" fmla="*/ 0 w 2476500"/>
                  <a:gd name="connsiteY3" fmla="*/ 1238250 h 2476500"/>
                  <a:gd name="connsiteX4" fmla="*/ 1238250 w 2476500"/>
                  <a:gd name="connsiteY4" fmla="*/ 0 h 247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0" h="2476500">
                    <a:moveTo>
                      <a:pt x="1238250" y="0"/>
                    </a:moveTo>
                    <a:cubicBezTo>
                      <a:pt x="1922117" y="0"/>
                      <a:pt x="2476500" y="554383"/>
                      <a:pt x="2476500" y="1238250"/>
                    </a:cubicBezTo>
                    <a:cubicBezTo>
                      <a:pt x="2476500" y="1922117"/>
                      <a:pt x="1922117" y="2476500"/>
                      <a:pt x="1238250" y="2476500"/>
                    </a:cubicBezTo>
                    <a:cubicBezTo>
                      <a:pt x="554383" y="2476500"/>
                      <a:pt x="0" y="1922117"/>
                      <a:pt x="0" y="1238250"/>
                    </a:cubicBezTo>
                    <a:cubicBezTo>
                      <a:pt x="0" y="554383"/>
                      <a:pt x="554383" y="0"/>
                      <a:pt x="1238250" y="0"/>
                    </a:cubicBezTo>
                    <a:close/>
                  </a:path>
                </a:pathLst>
              </a:custGeom>
            </p:spPr>
          </p:pic>
        </p:grpSp>
        <p:pic>
          <p:nvPicPr>
            <p:cNvPr id="134" name="Picture 1" descr="C:\Users\user\Documents\Tencent Files\664897523\Image\C2C\8CC1E0247711EEF594A2D5E4F6E8130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89000" y="1092200"/>
              <a:ext cx="4214813" cy="41910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36" name="椭圆 135"/>
          <p:cNvSpPr/>
          <p:nvPr/>
        </p:nvSpPr>
        <p:spPr>
          <a:xfrm>
            <a:off x="5043488" y="1749425"/>
            <a:ext cx="417512" cy="4175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7" name="椭圆 136"/>
          <p:cNvSpPr/>
          <p:nvPr/>
        </p:nvSpPr>
        <p:spPr>
          <a:xfrm>
            <a:off x="4548188" y="1454150"/>
            <a:ext cx="328612" cy="330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8" name="椭圆 137"/>
          <p:cNvSpPr/>
          <p:nvPr/>
        </p:nvSpPr>
        <p:spPr>
          <a:xfrm flipH="1">
            <a:off x="298450" y="1919288"/>
            <a:ext cx="554038" cy="5524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9" name="椭圆 138"/>
          <p:cNvSpPr/>
          <p:nvPr/>
        </p:nvSpPr>
        <p:spPr>
          <a:xfrm>
            <a:off x="5256213" y="2995613"/>
            <a:ext cx="206375" cy="2047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0" name="椭圆 139"/>
          <p:cNvSpPr/>
          <p:nvPr/>
        </p:nvSpPr>
        <p:spPr>
          <a:xfrm rot="11047877">
            <a:off x="1938338" y="5992813"/>
            <a:ext cx="165100" cy="165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1" name="椭圆 140"/>
          <p:cNvSpPr/>
          <p:nvPr/>
        </p:nvSpPr>
        <p:spPr>
          <a:xfrm>
            <a:off x="1328738" y="5078413"/>
            <a:ext cx="603250" cy="6032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2" name="椭圆 141"/>
          <p:cNvSpPr/>
          <p:nvPr/>
        </p:nvSpPr>
        <p:spPr>
          <a:xfrm flipV="1">
            <a:off x="2563813" y="5973763"/>
            <a:ext cx="679450" cy="6794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" name="椭圆 142"/>
          <p:cNvSpPr/>
          <p:nvPr/>
        </p:nvSpPr>
        <p:spPr>
          <a:xfrm>
            <a:off x="576263" y="5153025"/>
            <a:ext cx="287337" cy="28733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4" name="椭圆 143"/>
          <p:cNvSpPr/>
          <p:nvPr/>
        </p:nvSpPr>
        <p:spPr>
          <a:xfrm flipH="1">
            <a:off x="2752725" y="5370513"/>
            <a:ext cx="301625" cy="3016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5" name="椭圆 144"/>
          <p:cNvSpPr/>
          <p:nvPr/>
        </p:nvSpPr>
        <p:spPr>
          <a:xfrm flipH="1">
            <a:off x="4416425" y="5197475"/>
            <a:ext cx="231775" cy="2333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6" name="椭圆 145"/>
          <p:cNvSpPr/>
          <p:nvPr/>
        </p:nvSpPr>
        <p:spPr>
          <a:xfrm>
            <a:off x="3609975" y="5580063"/>
            <a:ext cx="250825" cy="2524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7" name="椭圆 146"/>
          <p:cNvSpPr/>
          <p:nvPr/>
        </p:nvSpPr>
        <p:spPr>
          <a:xfrm>
            <a:off x="-41275" y="3700463"/>
            <a:ext cx="942975" cy="9477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50" name="组合 149"/>
          <p:cNvGrpSpPr>
            <a:grpSpLocks/>
          </p:cNvGrpSpPr>
          <p:nvPr/>
        </p:nvGrpSpPr>
        <p:grpSpPr bwMode="auto">
          <a:xfrm>
            <a:off x="6577500" y="2474913"/>
            <a:ext cx="4457700" cy="1131887"/>
            <a:chOff x="1444608" y="836515"/>
            <a:chExt cx="9731392" cy="1259732"/>
          </a:xfrm>
        </p:grpSpPr>
        <p:sp>
          <p:nvSpPr>
            <p:cNvPr id="151" name="矩形 150"/>
            <p:cNvSpPr/>
            <p:nvPr/>
          </p:nvSpPr>
          <p:spPr bwMode="auto">
            <a:xfrm>
              <a:off x="1543033" y="836515"/>
              <a:ext cx="9632967" cy="1259732"/>
            </a:xfrm>
            <a:prstGeom prst="rect">
              <a:avLst/>
            </a:prstGeom>
            <a:solidFill>
              <a:schemeClr val="accent4">
                <a:alpha val="18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52" name="组合 30"/>
            <p:cNvGrpSpPr>
              <a:grpSpLocks/>
            </p:cNvGrpSpPr>
            <p:nvPr/>
          </p:nvGrpSpPr>
          <p:grpSpPr bwMode="auto">
            <a:xfrm>
              <a:off x="1444608" y="836515"/>
              <a:ext cx="9256729" cy="1259732"/>
              <a:chOff x="1104129" y="5270499"/>
              <a:chExt cx="9256729" cy="1259732"/>
            </a:xfrm>
          </p:grpSpPr>
          <p:sp>
            <p:nvSpPr>
              <p:cNvPr id="153" name="文本框 31"/>
              <p:cNvSpPr txBox="1"/>
              <p:nvPr/>
            </p:nvSpPr>
            <p:spPr>
              <a:xfrm>
                <a:off x="1359719" y="5375344"/>
                <a:ext cx="2642777" cy="44530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itchFamily="49" charset="-122"/>
                    <a:ea typeface="黑体" pitchFamily="49" charset="-122"/>
                    <a:cs typeface="Arial" panose="020B0604020202020204" pitchFamily="34" charset="0"/>
                  </a:rPr>
                  <a:t>借阅数量</a:t>
                </a:r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154" name="组合 32"/>
              <p:cNvGrpSpPr>
                <a:grpSpLocks/>
              </p:cNvGrpSpPr>
              <p:nvPr/>
            </p:nvGrpSpPr>
            <p:grpSpPr bwMode="auto">
              <a:xfrm>
                <a:off x="1104129" y="5270499"/>
                <a:ext cx="9256729" cy="1259732"/>
                <a:chOff x="1104129" y="5270499"/>
                <a:chExt cx="9256729" cy="1259732"/>
              </a:xfrm>
            </p:grpSpPr>
            <p:sp>
              <p:nvSpPr>
                <p:cNvPr id="155" name="矩形 154"/>
                <p:cNvSpPr/>
                <p:nvPr/>
              </p:nvSpPr>
              <p:spPr>
                <a:xfrm>
                  <a:off x="1104129" y="5270499"/>
                  <a:ext cx="98425" cy="1259732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6" name="矩形 155"/>
                <p:cNvSpPr/>
                <p:nvPr/>
              </p:nvSpPr>
              <p:spPr>
                <a:xfrm>
                  <a:off x="1383529" y="5794726"/>
                  <a:ext cx="8977329" cy="582317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8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     </a:t>
                  </a: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学  生：</a:t>
                  </a:r>
                  <a:r>
                    <a:rPr lang="en-US" altLang="zh-CN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5</a:t>
                  </a: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册</a:t>
                  </a:r>
                  <a:r>
                    <a:rPr lang="en-US" altLang="zh-CN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/</a:t>
                  </a: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人</a:t>
                  </a:r>
                  <a:endParaRPr lang="en-US" altLang="zh-CN" sz="2800" b="1" dirty="0" smtClean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157" name="组合 156"/>
          <p:cNvGrpSpPr>
            <a:grpSpLocks/>
          </p:cNvGrpSpPr>
          <p:nvPr/>
        </p:nvGrpSpPr>
        <p:grpSpPr bwMode="auto">
          <a:xfrm>
            <a:off x="6577500" y="4138612"/>
            <a:ext cx="4457700" cy="1894038"/>
            <a:chOff x="1444608" y="836515"/>
            <a:chExt cx="9731392" cy="1259732"/>
          </a:xfrm>
        </p:grpSpPr>
        <p:sp>
          <p:nvSpPr>
            <p:cNvPr id="158" name="矩形 157"/>
            <p:cNvSpPr/>
            <p:nvPr/>
          </p:nvSpPr>
          <p:spPr bwMode="auto">
            <a:xfrm>
              <a:off x="1543033" y="836515"/>
              <a:ext cx="9632967" cy="1259732"/>
            </a:xfrm>
            <a:prstGeom prst="rect">
              <a:avLst/>
            </a:prstGeom>
            <a:solidFill>
              <a:schemeClr val="accent4">
                <a:alpha val="18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59" name="组合 30"/>
            <p:cNvGrpSpPr>
              <a:grpSpLocks/>
            </p:cNvGrpSpPr>
            <p:nvPr/>
          </p:nvGrpSpPr>
          <p:grpSpPr bwMode="auto">
            <a:xfrm>
              <a:off x="1444608" y="836515"/>
              <a:ext cx="9620491" cy="1259732"/>
              <a:chOff x="1104129" y="5270499"/>
              <a:chExt cx="9620491" cy="1259732"/>
            </a:xfrm>
          </p:grpSpPr>
          <p:sp>
            <p:nvSpPr>
              <p:cNvPr id="160" name="文本框 31"/>
              <p:cNvSpPr txBox="1"/>
              <p:nvPr/>
            </p:nvSpPr>
            <p:spPr>
              <a:xfrm>
                <a:off x="1359719" y="5375344"/>
                <a:ext cx="2656775" cy="44530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itchFamily="49" charset="-122"/>
                    <a:ea typeface="黑体" pitchFamily="49" charset="-122"/>
                    <a:cs typeface="Arial" panose="020B0604020202020204" pitchFamily="34" charset="0"/>
                  </a:rPr>
                  <a:t>借阅期限</a:t>
                </a:r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161" name="组合 32"/>
              <p:cNvGrpSpPr>
                <a:grpSpLocks/>
              </p:cNvGrpSpPr>
              <p:nvPr/>
            </p:nvGrpSpPr>
            <p:grpSpPr bwMode="auto">
              <a:xfrm>
                <a:off x="1104129" y="5270499"/>
                <a:ext cx="9620491" cy="1259732"/>
                <a:chOff x="1104129" y="5270499"/>
                <a:chExt cx="9620491" cy="1259732"/>
              </a:xfrm>
            </p:grpSpPr>
            <p:sp>
              <p:nvSpPr>
                <p:cNvPr id="162" name="矩形 161"/>
                <p:cNvSpPr/>
                <p:nvPr/>
              </p:nvSpPr>
              <p:spPr>
                <a:xfrm>
                  <a:off x="1104129" y="5270499"/>
                  <a:ext cx="98425" cy="1259732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3" name="矩形 162"/>
                <p:cNvSpPr/>
                <p:nvPr/>
              </p:nvSpPr>
              <p:spPr>
                <a:xfrm>
                  <a:off x="1383529" y="5600449"/>
                  <a:ext cx="9341091" cy="89046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500" dirty="0" smtClean="0"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     </a:t>
                  </a:r>
                  <a:r>
                    <a:rPr lang="en-US" altLang="zh-CN" sz="27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30</a:t>
                  </a:r>
                  <a:r>
                    <a:rPr lang="zh-CN" altLang="en-US" sz="27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天；可续借</a:t>
                  </a:r>
                  <a:r>
                    <a:rPr lang="en-US" altLang="zh-CN" sz="27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1</a:t>
                  </a:r>
                  <a:r>
                    <a:rPr lang="zh-CN" altLang="en-US" sz="27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次（</a:t>
                  </a:r>
                  <a:r>
                    <a:rPr lang="en-US" altLang="zh-CN" sz="27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30</a:t>
                  </a:r>
                  <a:r>
                    <a:rPr lang="zh-CN" altLang="en-US" sz="27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天）</a:t>
                  </a:r>
                  <a:endParaRPr lang="en-US" altLang="zh-CN" sz="2700" b="1" dirty="0" smtClean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7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      寒暑假自动延期</a:t>
                  </a:r>
                  <a:endParaRPr lang="en-US" altLang="zh-CN" sz="2700" b="1" dirty="0" smtClean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zh-CN" sz="27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      </a:t>
                  </a:r>
                  <a:r>
                    <a:rPr lang="zh-CN" altLang="en-US" sz="2700" b="1" u="sng" dirty="0" smtClean="0">
                      <a:solidFill>
                        <a:srgbClr val="FF0000"/>
                      </a:solidFill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超 期 罚 款</a:t>
                  </a:r>
                  <a:endParaRPr lang="en-US" altLang="zh-CN" sz="2700" b="1" u="sng" dirty="0" smtClean="0">
                    <a:solidFill>
                      <a:srgbClr val="FF0000"/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</p:txBody>
            </p:sp>
          </p:grp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A7E89-ABB9-485B-8EAF-4D6A08193F1C}" type="slidenum">
              <a:rPr lang="zh-CN" altLang="en-US" smtClean="0"/>
              <a:pPr/>
              <a:t>23</a:t>
            </a:fld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0" y="216000"/>
            <a:ext cx="2638148" cy="584775"/>
            <a:chOff x="0" y="216000"/>
            <a:chExt cx="2638148" cy="584775"/>
          </a:xfrm>
        </p:grpSpPr>
        <p:sp>
          <p:nvSpPr>
            <p:cNvPr id="4" name="矩形 3"/>
            <p:cNvSpPr/>
            <p:nvPr/>
          </p:nvSpPr>
          <p:spPr bwMode="auto">
            <a:xfrm>
              <a:off x="0" y="242888"/>
              <a:ext cx="401638" cy="46196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文本框 103"/>
            <p:cNvSpPr txBox="1"/>
            <p:nvPr/>
          </p:nvSpPr>
          <p:spPr bwMode="auto">
            <a:xfrm>
              <a:off x="401638" y="216000"/>
              <a:ext cx="2236510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图书馆服务</a:t>
              </a:r>
              <a:endParaRPr lang="en-US" altLang="zh-CN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2488100" y="938212"/>
            <a:ext cx="7456000" cy="1106488"/>
            <a:chOff x="1444608" y="836515"/>
            <a:chExt cx="9731392" cy="1044035"/>
          </a:xfrm>
        </p:grpSpPr>
        <p:sp>
          <p:nvSpPr>
            <p:cNvPr id="7" name="矩形 6"/>
            <p:cNvSpPr/>
            <p:nvPr/>
          </p:nvSpPr>
          <p:spPr bwMode="auto">
            <a:xfrm>
              <a:off x="1543033" y="836515"/>
              <a:ext cx="9632967" cy="1032052"/>
            </a:xfrm>
            <a:prstGeom prst="rect">
              <a:avLst/>
            </a:prstGeom>
            <a:solidFill>
              <a:schemeClr val="accent4">
                <a:alpha val="18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8" name="组合 30"/>
            <p:cNvGrpSpPr>
              <a:grpSpLocks/>
            </p:cNvGrpSpPr>
            <p:nvPr/>
          </p:nvGrpSpPr>
          <p:grpSpPr bwMode="auto">
            <a:xfrm>
              <a:off x="1444608" y="836515"/>
              <a:ext cx="9620491" cy="1044035"/>
              <a:chOff x="1104129" y="5270499"/>
              <a:chExt cx="9620491" cy="1044035"/>
            </a:xfrm>
          </p:grpSpPr>
          <p:sp>
            <p:nvSpPr>
              <p:cNvPr id="9" name="文本框 31"/>
              <p:cNvSpPr txBox="1"/>
              <p:nvPr/>
            </p:nvSpPr>
            <p:spPr>
              <a:xfrm>
                <a:off x="1359719" y="5375344"/>
                <a:ext cx="1588399" cy="37752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itchFamily="49" charset="-122"/>
                    <a:ea typeface="黑体" pitchFamily="49" charset="-122"/>
                    <a:cs typeface="Arial" panose="020B0604020202020204" pitchFamily="34" charset="0"/>
                  </a:rPr>
                  <a:t>超期赔偿</a:t>
                </a:r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10" name="组合 32"/>
              <p:cNvGrpSpPr>
                <a:grpSpLocks/>
              </p:cNvGrpSpPr>
              <p:nvPr/>
            </p:nvGrpSpPr>
            <p:grpSpPr bwMode="auto">
              <a:xfrm>
                <a:off x="1104129" y="5270499"/>
                <a:ext cx="9620491" cy="1044035"/>
                <a:chOff x="1104129" y="5270499"/>
                <a:chExt cx="9620491" cy="1044035"/>
              </a:xfrm>
            </p:grpSpPr>
            <p:sp>
              <p:nvSpPr>
                <p:cNvPr id="11" name="矩形 10"/>
                <p:cNvSpPr/>
                <p:nvPr/>
              </p:nvSpPr>
              <p:spPr>
                <a:xfrm>
                  <a:off x="1104129" y="5270499"/>
                  <a:ext cx="67619" cy="104403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" name="矩形 11"/>
                <p:cNvSpPr/>
                <p:nvPr/>
              </p:nvSpPr>
              <p:spPr>
                <a:xfrm>
                  <a:off x="1383529" y="5672348"/>
                  <a:ext cx="9341091" cy="4936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    图书过期一天需交纳违约金</a:t>
                  </a:r>
                  <a:r>
                    <a:rPr lang="en-US" altLang="zh-CN" sz="2800" b="1" dirty="0" smtClean="0">
                      <a:solidFill>
                        <a:srgbClr val="FF0000"/>
                      </a:solidFill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0.10</a:t>
                  </a:r>
                  <a:r>
                    <a:rPr lang="zh-CN" altLang="en-US" sz="2800" b="1" dirty="0" smtClean="0">
                      <a:solidFill>
                        <a:srgbClr val="FF0000"/>
                      </a:solidFill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元</a:t>
                  </a:r>
                  <a:r>
                    <a:rPr lang="en-US" altLang="zh-CN" sz="2800" b="1" dirty="0" smtClean="0">
                      <a:solidFill>
                        <a:srgbClr val="FF0000"/>
                      </a:solidFill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/</a:t>
                  </a:r>
                  <a:r>
                    <a:rPr lang="zh-CN" altLang="en-US" sz="2800" b="1" dirty="0" smtClean="0">
                      <a:solidFill>
                        <a:srgbClr val="FF0000"/>
                      </a:solidFill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天</a:t>
                  </a:r>
                  <a:endParaRPr lang="en-US" altLang="zh-CN" sz="2800" b="1" dirty="0" smtClean="0">
                    <a:solidFill>
                      <a:srgbClr val="FF0000"/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2463800" y="2424112"/>
            <a:ext cx="7480300" cy="1589088"/>
            <a:chOff x="1412892" y="836515"/>
            <a:chExt cx="9763108" cy="1130448"/>
          </a:xfrm>
        </p:grpSpPr>
        <p:sp>
          <p:nvSpPr>
            <p:cNvPr id="14" name="矩形 13"/>
            <p:cNvSpPr/>
            <p:nvPr/>
          </p:nvSpPr>
          <p:spPr bwMode="auto">
            <a:xfrm>
              <a:off x="1543033" y="836515"/>
              <a:ext cx="9632967" cy="1130448"/>
            </a:xfrm>
            <a:prstGeom prst="rect">
              <a:avLst/>
            </a:prstGeom>
            <a:solidFill>
              <a:schemeClr val="accent4">
                <a:alpha val="18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5" name="组合 30"/>
            <p:cNvGrpSpPr>
              <a:grpSpLocks/>
            </p:cNvGrpSpPr>
            <p:nvPr/>
          </p:nvGrpSpPr>
          <p:grpSpPr bwMode="auto">
            <a:xfrm>
              <a:off x="1412892" y="836515"/>
              <a:ext cx="9652207" cy="1085275"/>
              <a:chOff x="1072413" y="5270499"/>
              <a:chExt cx="9652207" cy="1085275"/>
            </a:xfrm>
          </p:grpSpPr>
          <p:sp>
            <p:nvSpPr>
              <p:cNvPr id="16" name="文本框 31"/>
              <p:cNvSpPr txBox="1"/>
              <p:nvPr/>
            </p:nvSpPr>
            <p:spPr>
              <a:xfrm>
                <a:off x="1359719" y="5375344"/>
                <a:ext cx="1588399" cy="37752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itchFamily="49" charset="-122"/>
                    <a:ea typeface="黑体" pitchFamily="49" charset="-122"/>
                    <a:cs typeface="Arial" panose="020B0604020202020204" pitchFamily="34" charset="0"/>
                  </a:rPr>
                  <a:t>丢失赔偿</a:t>
                </a:r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17" name="组合 32"/>
              <p:cNvGrpSpPr>
                <a:grpSpLocks/>
              </p:cNvGrpSpPr>
              <p:nvPr/>
            </p:nvGrpSpPr>
            <p:grpSpPr bwMode="auto">
              <a:xfrm>
                <a:off x="1072413" y="5270499"/>
                <a:ext cx="9652207" cy="1085275"/>
                <a:chOff x="1072413" y="5270499"/>
                <a:chExt cx="9652207" cy="1085275"/>
              </a:xfrm>
            </p:grpSpPr>
            <p:sp>
              <p:nvSpPr>
                <p:cNvPr id="18" name="矩形 17"/>
                <p:cNvSpPr/>
                <p:nvPr/>
              </p:nvSpPr>
              <p:spPr>
                <a:xfrm>
                  <a:off x="1072413" y="5270499"/>
                  <a:ext cx="66303" cy="108527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" name="矩形 18"/>
                <p:cNvSpPr/>
                <p:nvPr/>
              </p:nvSpPr>
              <p:spPr>
                <a:xfrm>
                  <a:off x="1383529" y="5636210"/>
                  <a:ext cx="9341091" cy="67873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    原则上赔偿原书，否则按原书价格的</a:t>
                  </a:r>
                  <a:r>
                    <a:rPr lang="en-US" altLang="zh-CN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2-10</a:t>
                  </a: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倍赔偿。</a:t>
                  </a:r>
                  <a:endParaRPr lang="en-US" altLang="zh-CN" sz="2800" b="1" dirty="0" smtClean="0">
                    <a:solidFill>
                      <a:srgbClr val="FF0000"/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2463800" y="4303710"/>
            <a:ext cx="7480300" cy="1906589"/>
            <a:chOff x="1412892" y="836514"/>
            <a:chExt cx="9763108" cy="1356313"/>
          </a:xfrm>
        </p:grpSpPr>
        <p:sp>
          <p:nvSpPr>
            <p:cNvPr id="21" name="矩形 20"/>
            <p:cNvSpPr/>
            <p:nvPr/>
          </p:nvSpPr>
          <p:spPr bwMode="auto">
            <a:xfrm>
              <a:off x="1543032" y="836515"/>
              <a:ext cx="9632968" cy="1356312"/>
            </a:xfrm>
            <a:prstGeom prst="rect">
              <a:avLst/>
            </a:prstGeom>
            <a:solidFill>
              <a:schemeClr val="accent4">
                <a:alpha val="18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22" name="组合 30"/>
            <p:cNvGrpSpPr>
              <a:grpSpLocks/>
            </p:cNvGrpSpPr>
            <p:nvPr/>
          </p:nvGrpSpPr>
          <p:grpSpPr bwMode="auto">
            <a:xfrm>
              <a:off x="1412892" y="836514"/>
              <a:ext cx="9652207" cy="1302114"/>
              <a:chOff x="1072413" y="5270498"/>
              <a:chExt cx="9652207" cy="1302114"/>
            </a:xfrm>
          </p:grpSpPr>
          <p:sp>
            <p:nvSpPr>
              <p:cNvPr id="23" name="文本框 31"/>
              <p:cNvSpPr txBox="1"/>
              <p:nvPr/>
            </p:nvSpPr>
            <p:spPr>
              <a:xfrm>
                <a:off x="1359719" y="5375344"/>
                <a:ext cx="1588399" cy="28463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itchFamily="49" charset="-122"/>
                    <a:ea typeface="黑体" pitchFamily="49" charset="-122"/>
                    <a:cs typeface="Arial" panose="020B0604020202020204" pitchFamily="34" charset="0"/>
                  </a:rPr>
                  <a:t>污损赔偿</a:t>
                </a:r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24" name="组合 32"/>
              <p:cNvGrpSpPr>
                <a:grpSpLocks/>
              </p:cNvGrpSpPr>
              <p:nvPr/>
            </p:nvGrpSpPr>
            <p:grpSpPr bwMode="auto">
              <a:xfrm>
                <a:off x="1072413" y="5270498"/>
                <a:ext cx="9652207" cy="1302114"/>
                <a:chOff x="1072413" y="5270498"/>
                <a:chExt cx="9652207" cy="1302114"/>
              </a:xfrm>
            </p:grpSpPr>
            <p:sp>
              <p:nvSpPr>
                <p:cNvPr id="25" name="矩形 24"/>
                <p:cNvSpPr/>
                <p:nvPr/>
              </p:nvSpPr>
              <p:spPr>
                <a:xfrm>
                  <a:off x="1072413" y="5270498"/>
                  <a:ext cx="66303" cy="1302114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" name="矩形 25"/>
                <p:cNvSpPr/>
                <p:nvPr/>
              </p:nvSpPr>
              <p:spPr>
                <a:xfrm>
                  <a:off x="1383529" y="5636210"/>
                  <a:ext cx="9341091" cy="85389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4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    一般图书每污损（包括划线、批注、涂改、影描、撕破、污渍等）</a:t>
                  </a:r>
                  <a:r>
                    <a:rPr lang="en-US" altLang="zh-CN" sz="24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1</a:t>
                  </a:r>
                  <a:r>
                    <a:rPr lang="zh-CN" altLang="en-US" sz="24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页罚款</a:t>
                  </a:r>
                  <a:r>
                    <a:rPr lang="en-US" altLang="zh-CN" sz="24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1</a:t>
                  </a:r>
                  <a:r>
                    <a:rPr lang="zh-CN" altLang="en-US" sz="24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元（可以揩擦的，由污损者揩擦复原后罚款减半）</a:t>
                  </a:r>
                  <a:endParaRPr lang="en-US" altLang="zh-CN" sz="2400" b="1" dirty="0" smtClean="0">
                    <a:solidFill>
                      <a:srgbClr val="FF0000"/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</p:txBody>
            </p:sp>
          </p:grp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2C03D9D1-ED24-47C4-A690-B4B507B1F270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24</a:t>
            </a:fld>
            <a:endParaRPr lang="zh-CN" altLang="en-US" sz="1200" dirty="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39750" y="1479550"/>
            <a:ext cx="4794250" cy="3835400"/>
            <a:chOff x="539750" y="1479550"/>
            <a:chExt cx="4794250" cy="3835400"/>
          </a:xfrm>
        </p:grpSpPr>
        <p:pic>
          <p:nvPicPr>
            <p:cNvPr id="3993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96899" y="1665490"/>
              <a:ext cx="4673601" cy="2855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Freeform 135"/>
            <p:cNvSpPr>
              <a:spLocks noEditPoints="1"/>
            </p:cNvSpPr>
            <p:nvPr/>
          </p:nvSpPr>
          <p:spPr bwMode="auto">
            <a:xfrm>
              <a:off x="539750" y="1479550"/>
              <a:ext cx="4794250" cy="3835400"/>
            </a:xfrm>
            <a:custGeom>
              <a:avLst/>
              <a:gdLst>
                <a:gd name="T0" fmla="*/ 197 w 207"/>
                <a:gd name="T1" fmla="*/ 0 h 166"/>
                <a:gd name="T2" fmla="*/ 9 w 207"/>
                <a:gd name="T3" fmla="*/ 0 h 166"/>
                <a:gd name="T4" fmla="*/ 0 w 207"/>
                <a:gd name="T5" fmla="*/ 10 h 166"/>
                <a:gd name="T6" fmla="*/ 0 w 207"/>
                <a:gd name="T7" fmla="*/ 126 h 166"/>
                <a:gd name="T8" fmla="*/ 9 w 207"/>
                <a:gd name="T9" fmla="*/ 135 h 166"/>
                <a:gd name="T10" fmla="*/ 80 w 207"/>
                <a:gd name="T11" fmla="*/ 135 h 166"/>
                <a:gd name="T12" fmla="*/ 80 w 207"/>
                <a:gd name="T13" fmla="*/ 157 h 166"/>
                <a:gd name="T14" fmla="*/ 60 w 207"/>
                <a:gd name="T15" fmla="*/ 157 h 166"/>
                <a:gd name="T16" fmla="*/ 60 w 207"/>
                <a:gd name="T17" fmla="*/ 166 h 166"/>
                <a:gd name="T18" fmla="*/ 147 w 207"/>
                <a:gd name="T19" fmla="*/ 166 h 166"/>
                <a:gd name="T20" fmla="*/ 147 w 207"/>
                <a:gd name="T21" fmla="*/ 157 h 166"/>
                <a:gd name="T22" fmla="*/ 126 w 207"/>
                <a:gd name="T23" fmla="*/ 157 h 166"/>
                <a:gd name="T24" fmla="*/ 126 w 207"/>
                <a:gd name="T25" fmla="*/ 135 h 166"/>
                <a:gd name="T26" fmla="*/ 197 w 207"/>
                <a:gd name="T27" fmla="*/ 135 h 166"/>
                <a:gd name="T28" fmla="*/ 207 w 207"/>
                <a:gd name="T29" fmla="*/ 126 h 166"/>
                <a:gd name="T30" fmla="*/ 207 w 207"/>
                <a:gd name="T31" fmla="*/ 10 h 166"/>
                <a:gd name="T32" fmla="*/ 197 w 207"/>
                <a:gd name="T33" fmla="*/ 0 h 166"/>
                <a:gd name="T34" fmla="*/ 199 w 207"/>
                <a:gd name="T35" fmla="*/ 126 h 166"/>
                <a:gd name="T36" fmla="*/ 197 w 207"/>
                <a:gd name="T37" fmla="*/ 127 h 166"/>
                <a:gd name="T38" fmla="*/ 9 w 207"/>
                <a:gd name="T39" fmla="*/ 127 h 166"/>
                <a:gd name="T40" fmla="*/ 8 w 207"/>
                <a:gd name="T41" fmla="*/ 126 h 166"/>
                <a:gd name="T42" fmla="*/ 8 w 207"/>
                <a:gd name="T43" fmla="*/ 10 h 166"/>
                <a:gd name="T44" fmla="*/ 9 w 207"/>
                <a:gd name="T45" fmla="*/ 8 h 166"/>
                <a:gd name="T46" fmla="*/ 197 w 207"/>
                <a:gd name="T47" fmla="*/ 8 h 166"/>
                <a:gd name="T48" fmla="*/ 199 w 207"/>
                <a:gd name="T49" fmla="*/ 10 h 166"/>
                <a:gd name="T50" fmla="*/ 199 w 207"/>
                <a:gd name="T51" fmla="*/ 12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7" h="166">
                  <a:moveTo>
                    <a:pt x="19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31"/>
                    <a:pt x="4" y="135"/>
                    <a:pt x="9" y="135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80" y="157"/>
                    <a:pt x="80" y="157"/>
                    <a:pt x="80" y="157"/>
                  </a:cubicBezTo>
                  <a:cubicBezTo>
                    <a:pt x="60" y="157"/>
                    <a:pt x="60" y="157"/>
                    <a:pt x="60" y="157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147" y="166"/>
                    <a:pt x="147" y="166"/>
                    <a:pt x="147" y="166"/>
                  </a:cubicBezTo>
                  <a:cubicBezTo>
                    <a:pt x="147" y="157"/>
                    <a:pt x="147" y="157"/>
                    <a:pt x="147" y="157"/>
                  </a:cubicBezTo>
                  <a:cubicBezTo>
                    <a:pt x="126" y="157"/>
                    <a:pt x="126" y="157"/>
                    <a:pt x="126" y="157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97" y="135"/>
                    <a:pt x="197" y="135"/>
                    <a:pt x="197" y="135"/>
                  </a:cubicBezTo>
                  <a:cubicBezTo>
                    <a:pt x="202" y="135"/>
                    <a:pt x="207" y="131"/>
                    <a:pt x="207" y="126"/>
                  </a:cubicBezTo>
                  <a:cubicBezTo>
                    <a:pt x="207" y="10"/>
                    <a:pt x="207" y="10"/>
                    <a:pt x="207" y="10"/>
                  </a:cubicBezTo>
                  <a:cubicBezTo>
                    <a:pt x="207" y="4"/>
                    <a:pt x="202" y="0"/>
                    <a:pt x="197" y="0"/>
                  </a:cubicBezTo>
                  <a:close/>
                  <a:moveTo>
                    <a:pt x="199" y="126"/>
                  </a:moveTo>
                  <a:cubicBezTo>
                    <a:pt x="199" y="126"/>
                    <a:pt x="198" y="127"/>
                    <a:pt x="197" y="127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8" y="127"/>
                    <a:pt x="8" y="126"/>
                    <a:pt x="8" y="126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8" y="8"/>
                    <a:pt x="9" y="8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8" y="8"/>
                    <a:pt x="199" y="9"/>
                    <a:pt x="199" y="10"/>
                  </a:cubicBezTo>
                  <a:lnTo>
                    <a:pt x="199" y="12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5622925" y="1466849"/>
            <a:ext cx="6324600" cy="1429744"/>
            <a:chOff x="5623560" y="1479512"/>
            <a:chExt cx="6324600" cy="1428943"/>
          </a:xfrm>
        </p:grpSpPr>
        <p:grpSp>
          <p:nvGrpSpPr>
            <p:cNvPr id="18452" name="组合 17"/>
            <p:cNvGrpSpPr>
              <a:grpSpLocks/>
            </p:cNvGrpSpPr>
            <p:nvPr/>
          </p:nvGrpSpPr>
          <p:grpSpPr bwMode="auto">
            <a:xfrm>
              <a:off x="5623560" y="1479512"/>
              <a:ext cx="6324600" cy="1428943"/>
              <a:chOff x="5623560" y="1479512"/>
              <a:chExt cx="6324600" cy="1428943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5623560" y="1479512"/>
                <a:ext cx="6324600" cy="43473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5702935" y="1985642"/>
                <a:ext cx="6156325" cy="92281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 smtClean="0">
                    <a:latin typeface="微软雅黑" pitchFamily="34" charset="-122"/>
                    <a:ea typeface="微软雅黑" pitchFamily="34" charset="-122"/>
                  </a:rPr>
                  <a:t>在“题名”、“责任者”、“</a:t>
                </a:r>
                <a:r>
                  <a:rPr lang="en-US" altLang="zh-CN" dirty="0" smtClean="0">
                    <a:latin typeface="微软雅黑" pitchFamily="34" charset="-122"/>
                    <a:ea typeface="微软雅黑" pitchFamily="34" charset="-122"/>
                  </a:rPr>
                  <a:t>ISBN</a:t>
                </a:r>
                <a:r>
                  <a:rPr lang="zh-CN" altLang="en-US" dirty="0" smtClean="0">
                    <a:latin typeface="微软雅黑" pitchFamily="34" charset="-122"/>
                    <a:ea typeface="微软雅黑" pitchFamily="34" charset="-122"/>
                  </a:rPr>
                  <a:t>”、“出版社”等检索字段通过关键词查找个人所需图书馆藏信息，记录</a:t>
                </a:r>
                <a:r>
                  <a:rPr lang="en-US" altLang="zh-CN" b="1" dirty="0" smtClean="0">
                    <a:latin typeface="微软雅黑" pitchFamily="34" charset="-122"/>
                    <a:ea typeface="微软雅黑" pitchFamily="34" charset="-122"/>
                    <a:hlinkClick r:id="rId3" action="ppaction://hlinksldjump"/>
                  </a:rPr>
                  <a:t>【</a:t>
                </a:r>
                <a:r>
                  <a:rPr lang="zh-CN" altLang="en-US" b="1" dirty="0" smtClean="0">
                    <a:latin typeface="微软雅黑" pitchFamily="34" charset="-122"/>
                    <a:ea typeface="微软雅黑" pitchFamily="34" charset="-122"/>
                    <a:hlinkClick r:id="rId3" action="ppaction://hlinksldjump"/>
                  </a:rPr>
                  <a:t>索书号</a:t>
                </a:r>
                <a:r>
                  <a:rPr lang="en-US" altLang="zh-CN" b="1" dirty="0" smtClean="0">
                    <a:latin typeface="微软雅黑" pitchFamily="34" charset="-122"/>
                    <a:ea typeface="微软雅黑" pitchFamily="34" charset="-122"/>
                    <a:hlinkClick r:id="rId3" action="ppaction://hlinksldjump"/>
                  </a:rPr>
                  <a:t>】</a:t>
                </a:r>
                <a:r>
                  <a:rPr lang="zh-CN" altLang="en-US" dirty="0" smtClean="0">
                    <a:latin typeface="微软雅黑" pitchFamily="34" charset="-122"/>
                    <a:ea typeface="微软雅黑" pitchFamily="34" charset="-122"/>
                  </a:rPr>
                  <a:t>与</a:t>
                </a:r>
                <a:r>
                  <a:rPr lang="en-US" altLang="zh-CN" b="1" dirty="0" smtClean="0">
                    <a:latin typeface="微软雅黑" pitchFamily="34" charset="-122"/>
                    <a:ea typeface="微软雅黑" pitchFamily="34" charset="-122"/>
                  </a:rPr>
                  <a:t>【</a:t>
                </a:r>
                <a:r>
                  <a:rPr lang="zh-CN" altLang="en-US" b="1" dirty="0" smtClean="0">
                    <a:latin typeface="微软雅黑" pitchFamily="34" charset="-122"/>
                    <a:ea typeface="微软雅黑" pitchFamily="34" charset="-122"/>
                  </a:rPr>
                  <a:t>馆藏地</a:t>
                </a:r>
                <a:r>
                  <a:rPr lang="en-US" altLang="zh-CN" b="1" dirty="0" smtClean="0">
                    <a:latin typeface="微软雅黑" pitchFamily="34" charset="-122"/>
                    <a:ea typeface="微软雅黑" pitchFamily="34" charset="-122"/>
                  </a:rPr>
                  <a:t>】</a:t>
                </a:r>
                <a:r>
                  <a:rPr lang="zh-CN" altLang="en-US" dirty="0" smtClean="0">
                    <a:latin typeface="微软雅黑" pitchFamily="34" charset="-122"/>
                    <a:ea typeface="微软雅黑" pitchFamily="34" charset="-122"/>
                  </a:rPr>
                  <a:t>，以便快捷查找图书。</a:t>
                </a:r>
                <a:endParaRPr lang="en-US" altLang="zh-CN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8453" name="文本框 15"/>
            <p:cNvSpPr txBox="1">
              <a:spLocks noChangeArrowheads="1"/>
            </p:cNvSpPr>
            <p:nvPr/>
          </p:nvSpPr>
          <p:spPr bwMode="auto">
            <a:xfrm>
              <a:off x="5897880" y="1512293"/>
              <a:ext cx="2031325" cy="36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 dirty="0" smtClean="0">
                  <a:solidFill>
                    <a:schemeClr val="bg1"/>
                  </a:solidFill>
                </a:rPr>
                <a:t>馆藏纸本图书检索</a:t>
              </a:r>
              <a:endParaRPr lang="zh-CN" altLang="en-US" sz="1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5622925" y="2960689"/>
            <a:ext cx="6324600" cy="1152743"/>
            <a:chOff x="5623560" y="1479512"/>
            <a:chExt cx="6324600" cy="1153256"/>
          </a:xfrm>
        </p:grpSpPr>
        <p:grpSp>
          <p:nvGrpSpPr>
            <p:cNvPr id="18448" name="组合 20"/>
            <p:cNvGrpSpPr>
              <a:grpSpLocks/>
            </p:cNvGrpSpPr>
            <p:nvPr/>
          </p:nvGrpSpPr>
          <p:grpSpPr bwMode="auto">
            <a:xfrm>
              <a:off x="5623560" y="1479512"/>
              <a:ext cx="6324600" cy="1153256"/>
              <a:chOff x="5623560" y="1479512"/>
              <a:chExt cx="6324600" cy="1153256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5623560" y="1479512"/>
                <a:ext cx="6324600" cy="43516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5791835" y="1986149"/>
                <a:ext cx="6156325" cy="64661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 smtClean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使用</a:t>
                </a:r>
                <a:r>
                  <a:rPr lang="zh-CN" altLang="en-US" b="1" dirty="0" smtClean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读者证件号码</a:t>
                </a:r>
                <a:r>
                  <a:rPr lang="zh-CN" altLang="en-US" dirty="0" smtClean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登录</a:t>
                </a:r>
                <a:r>
                  <a:rPr lang="en-US" altLang="zh-CN" b="1" dirty="0" smtClean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【</a:t>
                </a:r>
                <a:r>
                  <a:rPr lang="zh-CN" altLang="en-US" b="1" dirty="0" smtClean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我的图书馆</a:t>
                </a:r>
                <a:r>
                  <a:rPr lang="en-US" altLang="zh-CN" b="1" dirty="0" smtClean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】</a:t>
                </a:r>
                <a:r>
                  <a:rPr lang="zh-CN" altLang="en-US" dirty="0" smtClean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，查询并管理个人的图书借阅情况，如</a:t>
                </a:r>
                <a:r>
                  <a:rPr lang="zh-CN" altLang="en-US" b="1" dirty="0" smtClean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  <a:hlinkClick r:id="rId4" action="ppaction://hlinksldjump"/>
                  </a:rPr>
                  <a:t>办理图书续借</a:t>
                </a:r>
                <a:r>
                  <a:rPr lang="zh-CN" altLang="en-US" dirty="0" smtClean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等。</a:t>
                </a:r>
                <a:endPara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18449" name="文本框 21"/>
            <p:cNvSpPr txBox="1">
              <a:spLocks noChangeArrowheads="1"/>
            </p:cNvSpPr>
            <p:nvPr/>
          </p:nvSpPr>
          <p:spPr bwMode="auto">
            <a:xfrm>
              <a:off x="5897880" y="1512293"/>
              <a:ext cx="2031325" cy="369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 dirty="0" smtClean="0">
                  <a:solidFill>
                    <a:schemeClr val="bg1"/>
                  </a:solidFill>
                </a:rPr>
                <a:t>个人借阅信息管理</a:t>
              </a:r>
              <a:endParaRPr lang="zh-CN" altLang="en-US" sz="1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5622925" y="4175126"/>
            <a:ext cx="6324600" cy="1429742"/>
            <a:chOff x="5623560" y="1479512"/>
            <a:chExt cx="6324600" cy="1428941"/>
          </a:xfrm>
        </p:grpSpPr>
        <p:grpSp>
          <p:nvGrpSpPr>
            <p:cNvPr id="18444" name="组合 25"/>
            <p:cNvGrpSpPr>
              <a:grpSpLocks/>
            </p:cNvGrpSpPr>
            <p:nvPr/>
          </p:nvGrpSpPr>
          <p:grpSpPr bwMode="auto">
            <a:xfrm>
              <a:off x="5623560" y="1479512"/>
              <a:ext cx="6324600" cy="1428941"/>
              <a:chOff x="5623560" y="1479512"/>
              <a:chExt cx="6324600" cy="1428941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5623560" y="1479512"/>
                <a:ext cx="6324600" cy="43473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5791835" y="1985640"/>
                <a:ext cx="6156325" cy="92281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 smtClean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在</a:t>
                </a:r>
                <a:r>
                  <a:rPr lang="en-US" altLang="zh-CN" b="1" dirty="0" smtClean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  <a:hlinkClick r:id="rId5" action="ppaction://hlinksldjump"/>
                  </a:rPr>
                  <a:t>【</a:t>
                </a:r>
                <a:r>
                  <a:rPr lang="zh-CN" altLang="en-US" b="1" dirty="0" smtClean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  <a:hlinkClick r:id="rId5" action="ppaction://hlinksldjump"/>
                  </a:rPr>
                  <a:t>我的图书馆</a:t>
                </a:r>
                <a:r>
                  <a:rPr lang="en-US" altLang="zh-CN" b="1" dirty="0" smtClean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  <a:hlinkClick r:id="rId5" action="ppaction://hlinksldjump"/>
                  </a:rPr>
                  <a:t>】</a:t>
                </a:r>
                <a:r>
                  <a:rPr lang="zh-CN" altLang="en-US" dirty="0" smtClean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中提供题名、责任者、出版社、推荐理由等信息向图书馆推荐个人需要但本馆暂未收藏的文献，并提供个人联系方式以便图书馆提供后续跟进服务。</a:t>
                </a:r>
                <a:endParaRPr lang="en-US" altLang="zh-CN" dirty="0" smtClean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8445" name="文本框 26"/>
            <p:cNvSpPr txBox="1">
              <a:spLocks noChangeArrowheads="1"/>
            </p:cNvSpPr>
            <p:nvPr/>
          </p:nvSpPr>
          <p:spPr bwMode="auto">
            <a:xfrm>
              <a:off x="5897880" y="1512293"/>
              <a:ext cx="1107996" cy="36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 dirty="0" smtClean="0">
                  <a:solidFill>
                    <a:schemeClr val="bg1"/>
                  </a:solidFill>
                </a:rPr>
                <a:t>读者荐购</a:t>
              </a:r>
              <a:endParaRPr lang="zh-CN" altLang="en-US" sz="1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8441" name="文本框 29"/>
          <p:cNvSpPr txBox="1">
            <a:spLocks noChangeArrowheads="1"/>
          </p:cNvSpPr>
          <p:nvPr/>
        </p:nvSpPr>
        <p:spPr bwMode="auto">
          <a:xfrm>
            <a:off x="5514975" y="1312863"/>
            <a:ext cx="4968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bg1"/>
                </a:solidFill>
                <a:latin typeface="Century Gothic" pitchFamily="34" charset="0"/>
              </a:rPr>
              <a:t>1</a:t>
            </a:r>
            <a:endParaRPr lang="zh-CN" altLang="en-US" sz="4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8442" name="文本框 30"/>
          <p:cNvSpPr txBox="1">
            <a:spLocks noChangeArrowheads="1"/>
          </p:cNvSpPr>
          <p:nvPr/>
        </p:nvSpPr>
        <p:spPr bwMode="auto">
          <a:xfrm>
            <a:off x="5514975" y="2770188"/>
            <a:ext cx="4968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bg1"/>
                </a:solidFill>
                <a:latin typeface="Century Gothic" pitchFamily="34" charset="0"/>
              </a:rPr>
              <a:t>2</a:t>
            </a:r>
            <a:endParaRPr lang="zh-CN" altLang="en-US" sz="44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8443" name="文本框 37"/>
          <p:cNvSpPr txBox="1">
            <a:spLocks noChangeArrowheads="1"/>
          </p:cNvSpPr>
          <p:nvPr/>
        </p:nvSpPr>
        <p:spPr bwMode="auto">
          <a:xfrm>
            <a:off x="5514975" y="4008438"/>
            <a:ext cx="4968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bg1"/>
                </a:solidFill>
                <a:latin typeface="Century Gothic" pitchFamily="34" charset="0"/>
              </a:rPr>
              <a:t>3</a:t>
            </a:r>
            <a:endParaRPr lang="zh-CN" altLang="en-US" sz="4400">
              <a:solidFill>
                <a:schemeClr val="bg1"/>
              </a:solidFill>
              <a:latin typeface="Century Gothic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0" y="216000"/>
            <a:ext cx="2638148" cy="584775"/>
            <a:chOff x="0" y="216000"/>
            <a:chExt cx="2638148" cy="584775"/>
          </a:xfrm>
        </p:grpSpPr>
        <p:sp>
          <p:nvSpPr>
            <p:cNvPr id="34" name="矩形 33"/>
            <p:cNvSpPr/>
            <p:nvPr/>
          </p:nvSpPr>
          <p:spPr bwMode="auto">
            <a:xfrm>
              <a:off x="0" y="242888"/>
              <a:ext cx="401638" cy="46196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文本框 103"/>
            <p:cNvSpPr txBox="1"/>
            <p:nvPr/>
          </p:nvSpPr>
          <p:spPr bwMode="auto">
            <a:xfrm>
              <a:off x="401638" y="216000"/>
              <a:ext cx="2236510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图书馆服务</a:t>
              </a:r>
              <a:endParaRPr lang="en-US" altLang="zh-CN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7" name="组合 68"/>
          <p:cNvGrpSpPr>
            <a:grpSpLocks/>
          </p:cNvGrpSpPr>
          <p:nvPr/>
        </p:nvGrpSpPr>
        <p:grpSpPr bwMode="auto">
          <a:xfrm>
            <a:off x="2891728" y="2878138"/>
            <a:ext cx="1484124" cy="1406525"/>
            <a:chOff x="2790111" y="1493521"/>
            <a:chExt cx="1484762" cy="1407128"/>
          </a:xfrm>
        </p:grpSpPr>
        <p:sp>
          <p:nvSpPr>
            <p:cNvPr id="30" name="椭圆 29"/>
            <p:cNvSpPr/>
            <p:nvPr/>
          </p:nvSpPr>
          <p:spPr>
            <a:xfrm>
              <a:off x="2828925" y="1493521"/>
              <a:ext cx="1407130" cy="14071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文本框 10"/>
            <p:cNvSpPr txBox="1">
              <a:spLocks noChangeArrowheads="1"/>
            </p:cNvSpPr>
            <p:nvPr/>
          </p:nvSpPr>
          <p:spPr bwMode="auto">
            <a:xfrm>
              <a:off x="2790111" y="1891633"/>
              <a:ext cx="1484762" cy="646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OPAC</a:t>
              </a:r>
              <a:endParaRPr lang="zh-CN" altLang="en-US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41300" y="3543300"/>
            <a:ext cx="5055292" cy="2971800"/>
            <a:chOff x="469900" y="3530600"/>
            <a:chExt cx="5055292" cy="2971800"/>
          </a:xfrm>
        </p:grpSpPr>
        <p:sp>
          <p:nvSpPr>
            <p:cNvPr id="33" name="圆角矩形标注 32"/>
            <p:cNvSpPr/>
            <p:nvPr/>
          </p:nvSpPr>
          <p:spPr>
            <a:xfrm>
              <a:off x="469900" y="3530600"/>
              <a:ext cx="5055292" cy="2959100"/>
            </a:xfrm>
            <a:prstGeom prst="wedgeRoundRectCallout">
              <a:avLst>
                <a:gd name="adj1" fmla="val -13219"/>
                <a:gd name="adj2" fmla="val -76512"/>
                <a:gd name="adj3" fmla="val 16667"/>
              </a:avLst>
            </a:prstGeom>
            <a:solidFill>
              <a:schemeClr val="accent4"/>
            </a:solidFill>
            <a:ln w="762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220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95300" y="3619500"/>
              <a:ext cx="4991100" cy="28829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40" name="圆角矩形 39"/>
          <p:cNvSpPr/>
          <p:nvPr/>
        </p:nvSpPr>
        <p:spPr>
          <a:xfrm>
            <a:off x="279400" y="5359400"/>
            <a:ext cx="762000" cy="1117600"/>
          </a:xfrm>
          <a:prstGeom prst="roundRect">
            <a:avLst/>
          </a:prstGeom>
          <a:noFill/>
          <a:ln w="8890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圆角矩形 40"/>
          <p:cNvSpPr/>
          <p:nvPr/>
        </p:nvSpPr>
        <p:spPr>
          <a:xfrm>
            <a:off x="3822700" y="5384800"/>
            <a:ext cx="1104900" cy="1117600"/>
          </a:xfrm>
          <a:prstGeom prst="roundRect">
            <a:avLst/>
          </a:prstGeom>
          <a:noFill/>
          <a:ln w="88900">
            <a:solidFill>
              <a:schemeClr val="accent3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35" presetClass="emph" presetSubtype="0" repeatCount="3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35" presetClass="emph" presetSubtype="0" repeatCount="3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1" grpId="0" animBg="1"/>
      <p:bldP spid="41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2C03D9D1-ED24-47C4-A690-B4B507B1F270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25</a:t>
            </a:fld>
            <a:endParaRPr lang="zh-CN" altLang="en-US" sz="1200" dirty="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grpSp>
        <p:nvGrpSpPr>
          <p:cNvPr id="10" name="组合 31"/>
          <p:cNvGrpSpPr/>
          <p:nvPr/>
        </p:nvGrpSpPr>
        <p:grpSpPr>
          <a:xfrm>
            <a:off x="0" y="216000"/>
            <a:ext cx="2638148" cy="584775"/>
            <a:chOff x="0" y="216000"/>
            <a:chExt cx="2638148" cy="584775"/>
          </a:xfrm>
        </p:grpSpPr>
        <p:sp>
          <p:nvSpPr>
            <p:cNvPr id="34" name="矩形 33"/>
            <p:cNvSpPr/>
            <p:nvPr/>
          </p:nvSpPr>
          <p:spPr bwMode="auto">
            <a:xfrm>
              <a:off x="0" y="242888"/>
              <a:ext cx="401638" cy="46196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文本框 103"/>
            <p:cNvSpPr txBox="1"/>
            <p:nvPr/>
          </p:nvSpPr>
          <p:spPr bwMode="auto">
            <a:xfrm>
              <a:off x="401638" y="216000"/>
              <a:ext cx="2236510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图书馆服务</a:t>
              </a:r>
              <a:endParaRPr lang="en-US" altLang="zh-CN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pic>
        <p:nvPicPr>
          <p:cNvPr id="36" name="Picture 2" descr="C:\Users\user\Documents\Tencent Files\664897523\Image\C2C\97DEEB3393A74D942741F44ECE625E1B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8463" y="3780000"/>
            <a:ext cx="360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12" descr="C:\Users\user\Documents\Tencent Files\664897523\Image\C2C\D712210E52733FC118C9D2DF086A3536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2900" y="3780000"/>
            <a:ext cx="360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11" descr="C:\Users\user\Documents\Tencent Files\664897523\Image\C2C\17563F1B1F85F22C8CD84E07F092AC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4824" y="741363"/>
            <a:ext cx="343074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右箭头 38"/>
          <p:cNvSpPr/>
          <p:nvPr/>
        </p:nvSpPr>
        <p:spPr>
          <a:xfrm>
            <a:off x="5511800" y="4787900"/>
            <a:ext cx="1066800" cy="609600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右箭头 41"/>
          <p:cNvSpPr/>
          <p:nvPr/>
        </p:nvSpPr>
        <p:spPr>
          <a:xfrm rot="12388663">
            <a:off x="7996655" y="2688002"/>
            <a:ext cx="1087008" cy="609600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连接符 43"/>
          <p:cNvCxnSpPr/>
          <p:nvPr/>
        </p:nvCxnSpPr>
        <p:spPr>
          <a:xfrm>
            <a:off x="4826000" y="2578100"/>
            <a:ext cx="2324100" cy="12700"/>
          </a:xfrm>
          <a:prstGeom prst="line">
            <a:avLst/>
          </a:prstGeom>
          <a:ln w="76200">
            <a:solidFill>
              <a:srgbClr val="66FF33"/>
            </a:solidFill>
            <a:prstDash val="sys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6" name="椭圆形标注 45"/>
          <p:cNvSpPr/>
          <p:nvPr/>
        </p:nvSpPr>
        <p:spPr>
          <a:xfrm>
            <a:off x="3098800" y="1333500"/>
            <a:ext cx="1905000" cy="965200"/>
          </a:xfrm>
          <a:prstGeom prst="wedgeEllipseCallout">
            <a:avLst>
              <a:gd name="adj1" fmla="val 46394"/>
              <a:gd name="adj2" fmla="val 65132"/>
            </a:avLst>
          </a:prstGeom>
          <a:noFill/>
          <a:ln w="63500"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索书号</a:t>
            </a:r>
            <a:endParaRPr lang="zh-CN" altLang="en-US" sz="2800" b="1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7" name="椭圆形标注 46"/>
          <p:cNvSpPr/>
          <p:nvPr/>
        </p:nvSpPr>
        <p:spPr>
          <a:xfrm>
            <a:off x="2921000" y="2743200"/>
            <a:ext cx="1828800" cy="965200"/>
          </a:xfrm>
          <a:prstGeom prst="wedgeEllipseCallout">
            <a:avLst>
              <a:gd name="adj1" fmla="val 70394"/>
              <a:gd name="adj2" fmla="val -41447"/>
            </a:avLst>
          </a:prstGeom>
          <a:noFill/>
          <a:ln w="63500"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条码号</a:t>
            </a:r>
            <a:endParaRPr lang="zh-CN" altLang="en-US" sz="2800" b="1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8" name="椭圆形标注 47"/>
          <p:cNvSpPr/>
          <p:nvPr/>
        </p:nvSpPr>
        <p:spPr>
          <a:xfrm>
            <a:off x="10058400" y="3467100"/>
            <a:ext cx="1536700" cy="965200"/>
          </a:xfrm>
          <a:prstGeom prst="wedgeEllipseCallout">
            <a:avLst>
              <a:gd name="adj1" fmla="val -59815"/>
              <a:gd name="adj2" fmla="val 73027"/>
            </a:avLst>
          </a:prstGeom>
          <a:noFill/>
          <a:ln w="762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架标</a:t>
            </a:r>
            <a:endParaRPr lang="zh-CN" altLang="en-US" sz="2800" b="1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1" name="椭圆形标注 50"/>
          <p:cNvSpPr/>
          <p:nvPr/>
        </p:nvSpPr>
        <p:spPr>
          <a:xfrm>
            <a:off x="7518400" y="1066800"/>
            <a:ext cx="1739900" cy="1003300"/>
          </a:xfrm>
          <a:prstGeom prst="wedgeEllipseCallout">
            <a:avLst>
              <a:gd name="adj1" fmla="val -67698"/>
              <a:gd name="adj2" fmla="val 65382"/>
            </a:avLst>
          </a:prstGeom>
          <a:noFill/>
          <a:ln w="762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书标</a:t>
            </a:r>
            <a:endParaRPr lang="zh-CN" altLang="en-US" sz="2800" b="1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35000" y="1358900"/>
            <a:ext cx="2032000" cy="1828800"/>
            <a:chOff x="533400" y="1422400"/>
            <a:chExt cx="2032000" cy="1828800"/>
          </a:xfrm>
        </p:grpSpPr>
        <p:sp>
          <p:nvSpPr>
            <p:cNvPr id="16" name="椭圆 15"/>
            <p:cNvSpPr/>
            <p:nvPr/>
          </p:nvSpPr>
          <p:spPr>
            <a:xfrm>
              <a:off x="533400" y="1422400"/>
              <a:ext cx="2032000" cy="1828800"/>
            </a:xfrm>
            <a:prstGeom prst="ellipse">
              <a:avLst/>
            </a:prstGeom>
            <a:noFill/>
            <a:ln w="88900">
              <a:solidFill>
                <a:srgbClr val="B4AC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38200" y="1727200"/>
              <a:ext cx="15113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绘本、报刊仅供馆内阅览，不提供外借服务</a:t>
              </a:r>
              <a:endPara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2" grpId="0" animBg="1"/>
      <p:bldP spid="46" grpId="0" animBg="1"/>
      <p:bldP spid="47" grpId="0" animBg="1"/>
      <p:bldP spid="48" grpId="0" animBg="1"/>
      <p:bldP spid="5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A7E89-ABB9-485B-8EAF-4D6A08193F1C}" type="slidenum">
              <a:rPr lang="zh-CN" altLang="en-US" smtClean="0"/>
              <a:pPr/>
              <a:t>26</a:t>
            </a:fld>
            <a:endParaRPr lang="zh-CN" altLang="en-US"/>
          </a:p>
        </p:txBody>
      </p:sp>
      <p:grpSp>
        <p:nvGrpSpPr>
          <p:cNvPr id="3" name="组合 31"/>
          <p:cNvGrpSpPr/>
          <p:nvPr/>
        </p:nvGrpSpPr>
        <p:grpSpPr>
          <a:xfrm>
            <a:off x="0" y="216000"/>
            <a:ext cx="2638148" cy="584775"/>
            <a:chOff x="0" y="216000"/>
            <a:chExt cx="2638148" cy="584775"/>
          </a:xfrm>
        </p:grpSpPr>
        <p:sp>
          <p:nvSpPr>
            <p:cNvPr id="4" name="矩形 3"/>
            <p:cNvSpPr/>
            <p:nvPr/>
          </p:nvSpPr>
          <p:spPr bwMode="auto">
            <a:xfrm>
              <a:off x="0" y="242888"/>
              <a:ext cx="401638" cy="46196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文本框 103"/>
            <p:cNvSpPr txBox="1"/>
            <p:nvPr/>
          </p:nvSpPr>
          <p:spPr bwMode="auto">
            <a:xfrm>
              <a:off x="401638" y="216000"/>
              <a:ext cx="2236510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图书馆服务</a:t>
              </a:r>
              <a:endParaRPr lang="en-US" altLang="zh-CN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pic>
        <p:nvPicPr>
          <p:cNvPr id="6" name="Picture 2" descr="C:\Users\user\Documents\Tencent Files\664897523\Image\C2C\E9001DAEC835FEF098B03CD29F46A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325" y="1089025"/>
            <a:ext cx="7929563" cy="4875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1" descr="C:\Users\user\Documents\Tencent Files\664897523\Image\C2C\FBB1A4555BA47ADEEFA4ADC6E05A7C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6480" y="2149748"/>
            <a:ext cx="5334000" cy="4000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动作按钮: 前进或下一项 7">
            <a:hlinkClick r:id="rId4" action="ppaction://hlinksldjump" highlightClick="1"/>
          </p:cNvPr>
          <p:cNvSpPr/>
          <p:nvPr/>
        </p:nvSpPr>
        <p:spPr>
          <a:xfrm>
            <a:off x="11544300" y="6667500"/>
            <a:ext cx="304800" cy="190500"/>
          </a:xfrm>
          <a:prstGeom prst="actionButtonForwardNex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A7E89-ABB9-485B-8EAF-4D6A08193F1C}" type="slidenum">
              <a:rPr lang="zh-CN" altLang="en-US" smtClean="0"/>
              <a:pPr/>
              <a:t>27</a:t>
            </a:fld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动作按钮: 前进或下一项 3">
            <a:hlinkClick r:id="rId3" action="ppaction://hlinksldjump" highlightClick="1"/>
          </p:cNvPr>
          <p:cNvSpPr/>
          <p:nvPr/>
        </p:nvSpPr>
        <p:spPr>
          <a:xfrm>
            <a:off x="11633200" y="6667500"/>
            <a:ext cx="304800" cy="190500"/>
          </a:xfrm>
          <a:prstGeom prst="actionButtonForwardNex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A7E89-ABB9-485B-8EAF-4D6A08193F1C}" type="slidenum">
              <a:rPr lang="zh-CN" altLang="en-US" smtClean="0"/>
              <a:pPr/>
              <a:t>28</a:t>
            </a:fld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动作按钮: 前进或下一项 3">
            <a:hlinkClick r:id="rId3" action="ppaction://hlinksldjump" highlightClick="1"/>
          </p:cNvPr>
          <p:cNvSpPr/>
          <p:nvPr/>
        </p:nvSpPr>
        <p:spPr>
          <a:xfrm>
            <a:off x="11633200" y="6667500"/>
            <a:ext cx="304800" cy="190500"/>
          </a:xfrm>
          <a:prstGeom prst="actionButtonForwardNex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48"/>
          <p:cNvGrpSpPr/>
          <p:nvPr/>
        </p:nvGrpSpPr>
        <p:grpSpPr>
          <a:xfrm>
            <a:off x="4539600" y="3369600"/>
            <a:ext cx="1674000" cy="1674000"/>
            <a:chOff x="4539600" y="3369600"/>
            <a:chExt cx="1674000" cy="1674000"/>
          </a:xfrm>
        </p:grpSpPr>
        <p:sp>
          <p:nvSpPr>
            <p:cNvPr id="121" name="椭圆 120"/>
            <p:cNvSpPr/>
            <p:nvPr/>
          </p:nvSpPr>
          <p:spPr bwMode="auto">
            <a:xfrm>
              <a:off x="4539600" y="3369600"/>
              <a:ext cx="1674000" cy="1674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4724400" y="4025900"/>
              <a:ext cx="1346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latin typeface="微软雅黑" pitchFamily="34" charset="-122"/>
                  <a:ea typeface="微软雅黑" pitchFamily="34" charset="-122"/>
                </a:rPr>
                <a:t>复印服务</a:t>
              </a:r>
              <a:endParaRPr lang="zh-CN" altLang="en-US" sz="20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0482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E329E3C-D9E5-4382-911D-E7C63B5FF534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29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grpSp>
        <p:nvGrpSpPr>
          <p:cNvPr id="3" name="组合 104"/>
          <p:cNvGrpSpPr/>
          <p:nvPr/>
        </p:nvGrpSpPr>
        <p:grpSpPr>
          <a:xfrm>
            <a:off x="0" y="216000"/>
            <a:ext cx="2638148" cy="584775"/>
            <a:chOff x="0" y="216000"/>
            <a:chExt cx="2638148" cy="584775"/>
          </a:xfrm>
        </p:grpSpPr>
        <p:sp>
          <p:nvSpPr>
            <p:cNvPr id="4" name="矩形 3"/>
            <p:cNvSpPr/>
            <p:nvPr/>
          </p:nvSpPr>
          <p:spPr bwMode="auto">
            <a:xfrm>
              <a:off x="0" y="242888"/>
              <a:ext cx="401638" cy="46196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4" name="文本框 103"/>
            <p:cNvSpPr txBox="1"/>
            <p:nvPr/>
          </p:nvSpPr>
          <p:spPr bwMode="auto">
            <a:xfrm>
              <a:off x="401638" y="216000"/>
              <a:ext cx="2236510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图书馆服务</a:t>
              </a:r>
              <a:endParaRPr lang="en-US" altLang="zh-CN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" name="组合 122"/>
          <p:cNvGrpSpPr>
            <a:grpSpLocks/>
          </p:cNvGrpSpPr>
          <p:nvPr/>
        </p:nvGrpSpPr>
        <p:grpSpPr bwMode="auto">
          <a:xfrm>
            <a:off x="6768000" y="862013"/>
            <a:ext cx="4457700" cy="1131887"/>
            <a:chOff x="1444608" y="836515"/>
            <a:chExt cx="9731392" cy="1259732"/>
          </a:xfrm>
        </p:grpSpPr>
        <p:sp>
          <p:nvSpPr>
            <p:cNvPr id="126" name="矩形 125"/>
            <p:cNvSpPr/>
            <p:nvPr/>
          </p:nvSpPr>
          <p:spPr bwMode="auto">
            <a:xfrm>
              <a:off x="1543033" y="836515"/>
              <a:ext cx="9632967" cy="1259732"/>
            </a:xfrm>
            <a:prstGeom prst="rect">
              <a:avLst/>
            </a:prstGeom>
            <a:solidFill>
              <a:schemeClr val="accent4">
                <a:alpha val="18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6" name="组合 30"/>
            <p:cNvGrpSpPr>
              <a:grpSpLocks/>
            </p:cNvGrpSpPr>
            <p:nvPr/>
          </p:nvGrpSpPr>
          <p:grpSpPr bwMode="auto">
            <a:xfrm>
              <a:off x="1444608" y="836515"/>
              <a:ext cx="9256729" cy="1259732"/>
              <a:chOff x="1104129" y="5270499"/>
              <a:chExt cx="9256729" cy="1259732"/>
            </a:xfrm>
          </p:grpSpPr>
          <p:sp>
            <p:nvSpPr>
              <p:cNvPr id="128" name="文本框 31"/>
              <p:cNvSpPr txBox="1"/>
              <p:nvPr/>
            </p:nvSpPr>
            <p:spPr>
              <a:xfrm>
                <a:off x="1359719" y="5375344"/>
                <a:ext cx="2656775" cy="44530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itchFamily="49" charset="-122"/>
                    <a:ea typeface="黑体" pitchFamily="49" charset="-122"/>
                    <a:cs typeface="Arial" panose="020B0604020202020204" pitchFamily="34" charset="0"/>
                  </a:rPr>
                  <a:t>服务地点</a:t>
                </a:r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7" name="组合 32"/>
              <p:cNvGrpSpPr>
                <a:grpSpLocks/>
              </p:cNvGrpSpPr>
              <p:nvPr/>
            </p:nvGrpSpPr>
            <p:grpSpPr bwMode="auto">
              <a:xfrm>
                <a:off x="1104129" y="5270499"/>
                <a:ext cx="9256729" cy="1259732"/>
                <a:chOff x="1104129" y="5270499"/>
                <a:chExt cx="9256729" cy="1259732"/>
              </a:xfrm>
            </p:grpSpPr>
            <p:sp>
              <p:nvSpPr>
                <p:cNvPr id="131" name="矩形 130"/>
                <p:cNvSpPr/>
                <p:nvPr/>
              </p:nvSpPr>
              <p:spPr>
                <a:xfrm>
                  <a:off x="1104129" y="5270499"/>
                  <a:ext cx="98425" cy="1259732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2" name="矩形 131"/>
                <p:cNvSpPr/>
                <p:nvPr/>
              </p:nvSpPr>
              <p:spPr>
                <a:xfrm>
                  <a:off x="1383529" y="5794726"/>
                  <a:ext cx="8977329" cy="582317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800" dirty="0" smtClean="0">
                      <a:latin typeface="微软雅黑" pitchFamily="34" charset="-122"/>
                      <a:ea typeface="微软雅黑" pitchFamily="34" charset="-122"/>
                    </a:rPr>
                    <a:t>           </a:t>
                  </a: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图书馆</a:t>
                  </a:r>
                  <a:r>
                    <a:rPr lang="en-US" altLang="zh-CN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2</a:t>
                  </a: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楼</a:t>
                  </a:r>
                  <a:endParaRPr lang="en-US" altLang="zh-CN" sz="2800" b="1" dirty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136" name="椭圆 135"/>
          <p:cNvSpPr/>
          <p:nvPr/>
        </p:nvSpPr>
        <p:spPr>
          <a:xfrm>
            <a:off x="5043488" y="1749425"/>
            <a:ext cx="417512" cy="4175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7" name="椭圆 136"/>
          <p:cNvSpPr/>
          <p:nvPr/>
        </p:nvSpPr>
        <p:spPr>
          <a:xfrm>
            <a:off x="4548188" y="1454150"/>
            <a:ext cx="328612" cy="330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8" name="椭圆 137"/>
          <p:cNvSpPr/>
          <p:nvPr/>
        </p:nvSpPr>
        <p:spPr>
          <a:xfrm flipH="1">
            <a:off x="298450" y="1919288"/>
            <a:ext cx="554038" cy="5524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9" name="椭圆 138"/>
          <p:cNvSpPr/>
          <p:nvPr/>
        </p:nvSpPr>
        <p:spPr>
          <a:xfrm>
            <a:off x="5256213" y="2995613"/>
            <a:ext cx="206375" cy="2047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0" name="椭圆 139"/>
          <p:cNvSpPr/>
          <p:nvPr/>
        </p:nvSpPr>
        <p:spPr>
          <a:xfrm rot="11047877">
            <a:off x="1938338" y="5992813"/>
            <a:ext cx="165100" cy="165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1" name="椭圆 140"/>
          <p:cNvSpPr/>
          <p:nvPr/>
        </p:nvSpPr>
        <p:spPr>
          <a:xfrm>
            <a:off x="1328738" y="5078413"/>
            <a:ext cx="603250" cy="6032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2" name="椭圆 141"/>
          <p:cNvSpPr/>
          <p:nvPr/>
        </p:nvSpPr>
        <p:spPr>
          <a:xfrm flipV="1">
            <a:off x="2563813" y="5973763"/>
            <a:ext cx="679450" cy="6794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" name="椭圆 142"/>
          <p:cNvSpPr/>
          <p:nvPr/>
        </p:nvSpPr>
        <p:spPr>
          <a:xfrm>
            <a:off x="576263" y="5153025"/>
            <a:ext cx="287337" cy="28733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4" name="椭圆 143"/>
          <p:cNvSpPr/>
          <p:nvPr/>
        </p:nvSpPr>
        <p:spPr>
          <a:xfrm flipH="1">
            <a:off x="2752725" y="5370513"/>
            <a:ext cx="301625" cy="3016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5" name="椭圆 144"/>
          <p:cNvSpPr/>
          <p:nvPr/>
        </p:nvSpPr>
        <p:spPr>
          <a:xfrm flipH="1">
            <a:off x="4416425" y="5197475"/>
            <a:ext cx="231775" cy="2333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6" name="椭圆 145"/>
          <p:cNvSpPr/>
          <p:nvPr/>
        </p:nvSpPr>
        <p:spPr>
          <a:xfrm>
            <a:off x="3609975" y="5580063"/>
            <a:ext cx="250825" cy="2524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7" name="椭圆 146"/>
          <p:cNvSpPr/>
          <p:nvPr/>
        </p:nvSpPr>
        <p:spPr>
          <a:xfrm>
            <a:off x="-41275" y="3700463"/>
            <a:ext cx="942975" cy="9477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" name="组合 149"/>
          <p:cNvGrpSpPr>
            <a:grpSpLocks/>
          </p:cNvGrpSpPr>
          <p:nvPr/>
        </p:nvGrpSpPr>
        <p:grpSpPr bwMode="auto">
          <a:xfrm>
            <a:off x="6768000" y="2246313"/>
            <a:ext cx="4457700" cy="1131887"/>
            <a:chOff x="1444608" y="836515"/>
            <a:chExt cx="9731392" cy="1259732"/>
          </a:xfrm>
        </p:grpSpPr>
        <p:sp>
          <p:nvSpPr>
            <p:cNvPr id="151" name="矩形 150"/>
            <p:cNvSpPr/>
            <p:nvPr/>
          </p:nvSpPr>
          <p:spPr bwMode="auto">
            <a:xfrm>
              <a:off x="1543033" y="836515"/>
              <a:ext cx="9632967" cy="1259732"/>
            </a:xfrm>
            <a:prstGeom prst="rect">
              <a:avLst/>
            </a:prstGeom>
            <a:solidFill>
              <a:schemeClr val="accent4">
                <a:alpha val="18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9" name="组合 30"/>
            <p:cNvGrpSpPr>
              <a:grpSpLocks/>
            </p:cNvGrpSpPr>
            <p:nvPr/>
          </p:nvGrpSpPr>
          <p:grpSpPr bwMode="auto">
            <a:xfrm>
              <a:off x="1444608" y="836515"/>
              <a:ext cx="9506252" cy="1259732"/>
              <a:chOff x="1104129" y="5270499"/>
              <a:chExt cx="9506252" cy="1259732"/>
            </a:xfrm>
          </p:grpSpPr>
          <p:sp>
            <p:nvSpPr>
              <p:cNvPr id="153" name="文本框 31"/>
              <p:cNvSpPr txBox="1"/>
              <p:nvPr/>
            </p:nvSpPr>
            <p:spPr>
              <a:xfrm>
                <a:off x="1359719" y="5375344"/>
                <a:ext cx="2656775" cy="44530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itchFamily="49" charset="-122"/>
                    <a:ea typeface="黑体" pitchFamily="49" charset="-122"/>
                    <a:cs typeface="Arial" panose="020B0604020202020204" pitchFamily="34" charset="0"/>
                  </a:rPr>
                  <a:t>服务时间</a:t>
                </a:r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10" name="组合 32"/>
              <p:cNvGrpSpPr>
                <a:grpSpLocks/>
              </p:cNvGrpSpPr>
              <p:nvPr/>
            </p:nvGrpSpPr>
            <p:grpSpPr bwMode="auto">
              <a:xfrm>
                <a:off x="1104129" y="5270499"/>
                <a:ext cx="9506252" cy="1259732"/>
                <a:chOff x="1104129" y="5270499"/>
                <a:chExt cx="9506252" cy="1259732"/>
              </a:xfrm>
            </p:grpSpPr>
            <p:sp>
              <p:nvSpPr>
                <p:cNvPr id="155" name="矩形 154"/>
                <p:cNvSpPr/>
                <p:nvPr/>
              </p:nvSpPr>
              <p:spPr>
                <a:xfrm>
                  <a:off x="1104129" y="5270499"/>
                  <a:ext cx="98425" cy="1259732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6" name="矩形 155"/>
                <p:cNvSpPr/>
                <p:nvPr/>
              </p:nvSpPr>
              <p:spPr>
                <a:xfrm>
                  <a:off x="1633052" y="5794726"/>
                  <a:ext cx="8977329" cy="582317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800" dirty="0" smtClean="0">
                      <a:latin typeface="Times New Roman" pitchFamily="18" charset="0"/>
                      <a:ea typeface="微软雅黑 Light" panose="020B0502040204020203" pitchFamily="34" charset="-122"/>
                    </a:rPr>
                    <a:t>   </a:t>
                  </a: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周一至周五 </a:t>
                  </a:r>
                  <a:r>
                    <a:rPr lang="en-US" altLang="zh-CN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8:30-16:10</a:t>
                  </a:r>
                </a:p>
              </p:txBody>
            </p:sp>
          </p:grpSp>
        </p:grpSp>
      </p:grpSp>
      <p:grpSp>
        <p:nvGrpSpPr>
          <p:cNvPr id="48" name="组合 47"/>
          <p:cNvGrpSpPr/>
          <p:nvPr/>
        </p:nvGrpSpPr>
        <p:grpSpPr>
          <a:xfrm>
            <a:off x="720000" y="1080000"/>
            <a:ext cx="4309201" cy="4319998"/>
            <a:chOff x="720000" y="1080000"/>
            <a:chExt cx="4309201" cy="4319998"/>
          </a:xfrm>
        </p:grpSpPr>
        <p:grpSp>
          <p:nvGrpSpPr>
            <p:cNvPr id="15" name="组合 105"/>
            <p:cNvGrpSpPr>
              <a:grpSpLocks/>
            </p:cNvGrpSpPr>
            <p:nvPr/>
          </p:nvGrpSpPr>
          <p:grpSpPr bwMode="auto">
            <a:xfrm>
              <a:off x="720000" y="1080000"/>
              <a:ext cx="4257116" cy="4319998"/>
              <a:chOff x="725173" y="1142235"/>
              <a:chExt cx="4291910" cy="4198857"/>
            </a:xfrm>
          </p:grpSpPr>
          <p:sp>
            <p:nvSpPr>
              <p:cNvPr id="107" name="椭圆 106"/>
              <p:cNvSpPr/>
              <p:nvPr/>
            </p:nvSpPr>
            <p:spPr>
              <a:xfrm>
                <a:off x="875160" y="1142235"/>
                <a:ext cx="4141923" cy="41411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pic>
            <p:nvPicPr>
              <p:cNvPr id="110" name="图片 109"/>
              <p:cNvPicPr>
                <a:picLocks noChangeAspect="1"/>
              </p:cNvPicPr>
              <p:nvPr/>
            </p:nvPicPr>
            <p:blipFill>
              <a:blip r:embed="rId2" cstate="print"/>
              <a:srcRect l="15987" t="309" r="20936" b="54406"/>
              <a:stretch>
                <a:fillRect/>
              </a:stretch>
            </p:blipFill>
            <p:spPr>
              <a:xfrm rot="2636422">
                <a:off x="725173" y="1862295"/>
                <a:ext cx="3478797" cy="3478797"/>
              </a:xfrm>
              <a:custGeom>
                <a:avLst/>
                <a:gdLst>
                  <a:gd name="connsiteX0" fmla="*/ 1238250 w 2476500"/>
                  <a:gd name="connsiteY0" fmla="*/ 0 h 2476500"/>
                  <a:gd name="connsiteX1" fmla="*/ 2476500 w 2476500"/>
                  <a:gd name="connsiteY1" fmla="*/ 1238250 h 2476500"/>
                  <a:gd name="connsiteX2" fmla="*/ 1238250 w 2476500"/>
                  <a:gd name="connsiteY2" fmla="*/ 2476500 h 2476500"/>
                  <a:gd name="connsiteX3" fmla="*/ 0 w 2476500"/>
                  <a:gd name="connsiteY3" fmla="*/ 1238250 h 2476500"/>
                  <a:gd name="connsiteX4" fmla="*/ 1238250 w 2476500"/>
                  <a:gd name="connsiteY4" fmla="*/ 0 h 247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0" h="2476500">
                    <a:moveTo>
                      <a:pt x="1238250" y="0"/>
                    </a:moveTo>
                    <a:cubicBezTo>
                      <a:pt x="1922117" y="0"/>
                      <a:pt x="2476500" y="554383"/>
                      <a:pt x="2476500" y="1238250"/>
                    </a:cubicBezTo>
                    <a:cubicBezTo>
                      <a:pt x="2476500" y="1922117"/>
                      <a:pt x="1922117" y="2476500"/>
                      <a:pt x="1238250" y="2476500"/>
                    </a:cubicBezTo>
                    <a:cubicBezTo>
                      <a:pt x="554383" y="2476500"/>
                      <a:pt x="0" y="1922117"/>
                      <a:pt x="0" y="1238250"/>
                    </a:cubicBezTo>
                    <a:cubicBezTo>
                      <a:pt x="0" y="554383"/>
                      <a:pt x="554383" y="0"/>
                      <a:pt x="1238250" y="0"/>
                    </a:cubicBezTo>
                    <a:close/>
                  </a:path>
                </a:pathLst>
              </a:custGeom>
            </p:spPr>
          </p:pic>
        </p:grpSp>
        <p:pic>
          <p:nvPicPr>
            <p:cNvPr id="1026" name="Picture 2" descr="F:\~Working\信息素养\复印区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39800" y="1092200"/>
              <a:ext cx="4089401" cy="42799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49" name="组合 149"/>
          <p:cNvGrpSpPr>
            <a:grpSpLocks/>
          </p:cNvGrpSpPr>
          <p:nvPr/>
        </p:nvGrpSpPr>
        <p:grpSpPr bwMode="auto">
          <a:xfrm>
            <a:off x="6768000" y="3681413"/>
            <a:ext cx="4457700" cy="1881187"/>
            <a:chOff x="1444608" y="836515"/>
            <a:chExt cx="9731392" cy="2093665"/>
          </a:xfrm>
        </p:grpSpPr>
        <p:sp>
          <p:nvSpPr>
            <p:cNvPr id="50" name="矩形 49"/>
            <p:cNvSpPr/>
            <p:nvPr/>
          </p:nvSpPr>
          <p:spPr bwMode="auto">
            <a:xfrm>
              <a:off x="1543033" y="836515"/>
              <a:ext cx="9632967" cy="2093665"/>
            </a:xfrm>
            <a:prstGeom prst="rect">
              <a:avLst/>
            </a:prstGeom>
            <a:solidFill>
              <a:schemeClr val="accent4">
                <a:alpha val="18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51" name="组合 30"/>
            <p:cNvGrpSpPr>
              <a:grpSpLocks/>
            </p:cNvGrpSpPr>
            <p:nvPr/>
          </p:nvGrpSpPr>
          <p:grpSpPr bwMode="auto">
            <a:xfrm>
              <a:off x="1444608" y="836515"/>
              <a:ext cx="9262472" cy="2093665"/>
              <a:chOff x="1104129" y="5270499"/>
              <a:chExt cx="9262472" cy="2093665"/>
            </a:xfrm>
          </p:grpSpPr>
          <p:sp>
            <p:nvSpPr>
              <p:cNvPr id="52" name="文本框 31"/>
              <p:cNvSpPr txBox="1"/>
              <p:nvPr/>
            </p:nvSpPr>
            <p:spPr>
              <a:xfrm>
                <a:off x="1359719" y="5375344"/>
                <a:ext cx="2656775" cy="44530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itchFamily="49" charset="-122"/>
                    <a:ea typeface="黑体" pitchFamily="49" charset="-122"/>
                    <a:cs typeface="Arial" panose="020B0604020202020204" pitchFamily="34" charset="0"/>
                  </a:rPr>
                  <a:t>收费标准</a:t>
                </a:r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53" name="组合 32"/>
              <p:cNvGrpSpPr>
                <a:grpSpLocks/>
              </p:cNvGrpSpPr>
              <p:nvPr/>
            </p:nvGrpSpPr>
            <p:grpSpPr bwMode="auto">
              <a:xfrm>
                <a:off x="1104129" y="5270499"/>
                <a:ext cx="9262472" cy="2093665"/>
                <a:chOff x="1104129" y="5270499"/>
                <a:chExt cx="9262472" cy="2093665"/>
              </a:xfrm>
            </p:grpSpPr>
            <p:sp>
              <p:nvSpPr>
                <p:cNvPr id="54" name="矩形 53"/>
                <p:cNvSpPr/>
                <p:nvPr/>
              </p:nvSpPr>
              <p:spPr>
                <a:xfrm>
                  <a:off x="1104129" y="5270499"/>
                  <a:ext cx="98425" cy="2093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" name="矩形 54"/>
                <p:cNvSpPr/>
                <p:nvPr/>
              </p:nvSpPr>
              <p:spPr>
                <a:xfrm>
                  <a:off x="2658868" y="5794726"/>
                  <a:ext cx="7707733" cy="154142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800" dirty="0" smtClean="0">
                      <a:latin typeface="Times New Roman" pitchFamily="18" charset="0"/>
                      <a:ea typeface="微软雅黑 Light" panose="020B0502040204020203" pitchFamily="34" charset="-122"/>
                    </a:rPr>
                    <a:t>      </a:t>
                  </a:r>
                  <a:r>
                    <a:rPr lang="en-US" altLang="zh-CN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A4</a:t>
                  </a: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：</a:t>
                  </a:r>
                  <a:r>
                    <a:rPr lang="en-US" altLang="zh-CN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0.3</a:t>
                  </a: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元</a:t>
                  </a:r>
                  <a:r>
                    <a:rPr lang="en-US" altLang="zh-CN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/</a:t>
                  </a: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面</a:t>
                  </a:r>
                </a:p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zh-CN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      A3</a:t>
                  </a: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：</a:t>
                  </a:r>
                  <a:r>
                    <a:rPr lang="en-US" altLang="zh-CN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0.6</a:t>
                  </a: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元</a:t>
                  </a:r>
                  <a:r>
                    <a:rPr lang="en-US" altLang="zh-CN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/</a:t>
                  </a: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面</a:t>
                  </a:r>
                  <a:endParaRPr lang="en-US" altLang="zh-CN" sz="2800" b="1" dirty="0" smtClean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    使用校园卡支付</a:t>
                  </a:r>
                </a:p>
              </p:txBody>
            </p:sp>
          </p:grp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6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1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395413" y="2039938"/>
            <a:ext cx="2665412" cy="2346325"/>
            <a:chOff x="1394854" y="2039732"/>
            <a:chExt cx="2666393" cy="2346735"/>
          </a:xfrm>
        </p:grpSpPr>
        <p:sp>
          <p:nvSpPr>
            <p:cNvPr id="2" name="任意多边形 1"/>
            <p:cNvSpPr/>
            <p:nvPr/>
          </p:nvSpPr>
          <p:spPr>
            <a:xfrm rot="13500000" flipH="1">
              <a:off x="1714058" y="2039732"/>
              <a:ext cx="2347189" cy="2346735"/>
            </a:xfrm>
            <a:custGeom>
              <a:avLst/>
              <a:gdLst>
                <a:gd name="connsiteX0" fmla="*/ 650363 w 4518605"/>
                <a:gd name="connsiteY0" fmla="*/ 3854920 h 4518605"/>
                <a:gd name="connsiteX1" fmla="*/ 657342 w 4518605"/>
                <a:gd name="connsiteY1" fmla="*/ 3861263 h 4518605"/>
                <a:gd name="connsiteX2" fmla="*/ 663685 w 4518605"/>
                <a:gd name="connsiteY2" fmla="*/ 3868242 h 4518605"/>
                <a:gd name="connsiteX3" fmla="*/ 664321 w 4518605"/>
                <a:gd name="connsiteY3" fmla="*/ 3867606 h 4518605"/>
                <a:gd name="connsiteX4" fmla="*/ 811278 w 4518605"/>
                <a:gd name="connsiteY4" fmla="*/ 4001169 h 4518605"/>
                <a:gd name="connsiteX5" fmla="*/ 2252641 w 4518605"/>
                <a:gd name="connsiteY5" fmla="*/ 4518605 h 4518605"/>
                <a:gd name="connsiteX6" fmla="*/ 4518605 w 4518605"/>
                <a:gd name="connsiteY6" fmla="*/ 2252641 h 4518605"/>
                <a:gd name="connsiteX7" fmla="*/ 4341017 w 4518605"/>
                <a:gd name="connsiteY7" fmla="*/ 234852 h 4518605"/>
                <a:gd name="connsiteX8" fmla="*/ 4376100 w 4518605"/>
                <a:gd name="connsiteY8" fmla="*/ 155826 h 4518605"/>
                <a:gd name="connsiteX9" fmla="*/ 4410691 w 4518605"/>
                <a:gd name="connsiteY9" fmla="*/ 121235 h 4518605"/>
                <a:gd name="connsiteX10" fmla="*/ 4386735 w 4518605"/>
                <a:gd name="connsiteY10" fmla="*/ 131870 h 4518605"/>
                <a:gd name="connsiteX11" fmla="*/ 4397370 w 4518605"/>
                <a:gd name="connsiteY11" fmla="*/ 107914 h 4518605"/>
                <a:gd name="connsiteX12" fmla="*/ 4362779 w 4518605"/>
                <a:gd name="connsiteY12" fmla="*/ 142505 h 4518605"/>
                <a:gd name="connsiteX13" fmla="*/ 4283753 w 4518605"/>
                <a:gd name="connsiteY13" fmla="*/ 177588 h 4518605"/>
                <a:gd name="connsiteX14" fmla="*/ 2265964 w 4518605"/>
                <a:gd name="connsiteY14" fmla="*/ 0 h 4518605"/>
                <a:gd name="connsiteX15" fmla="*/ 0 w 4518605"/>
                <a:gd name="connsiteY15" fmla="*/ 2265964 h 4518605"/>
                <a:gd name="connsiteX16" fmla="*/ 517436 w 4518605"/>
                <a:gd name="connsiteY16" fmla="*/ 3707327 h 4518605"/>
                <a:gd name="connsiteX17" fmla="*/ 650999 w 4518605"/>
                <a:gd name="connsiteY17" fmla="*/ 3854284 h 451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8605" h="4518605">
                  <a:moveTo>
                    <a:pt x="650363" y="3854920"/>
                  </a:moveTo>
                  <a:lnTo>
                    <a:pt x="657342" y="3861263"/>
                  </a:lnTo>
                  <a:lnTo>
                    <a:pt x="663685" y="3868242"/>
                  </a:lnTo>
                  <a:lnTo>
                    <a:pt x="664321" y="3867606"/>
                  </a:lnTo>
                  <a:lnTo>
                    <a:pt x="811278" y="4001169"/>
                  </a:lnTo>
                  <a:cubicBezTo>
                    <a:pt x="1202970" y="4324422"/>
                    <a:pt x="1705128" y="4518605"/>
                    <a:pt x="2252641" y="4518605"/>
                  </a:cubicBezTo>
                  <a:cubicBezTo>
                    <a:pt x="3504098" y="4518605"/>
                    <a:pt x="4518605" y="3504098"/>
                    <a:pt x="4518605" y="2252641"/>
                  </a:cubicBezTo>
                  <a:cubicBezTo>
                    <a:pt x="4518605" y="1544527"/>
                    <a:pt x="4104232" y="871931"/>
                    <a:pt x="4341017" y="234852"/>
                  </a:cubicBezTo>
                  <a:lnTo>
                    <a:pt x="4376100" y="155826"/>
                  </a:lnTo>
                  <a:lnTo>
                    <a:pt x="4410691" y="121235"/>
                  </a:lnTo>
                  <a:lnTo>
                    <a:pt x="4386735" y="131870"/>
                  </a:lnTo>
                  <a:lnTo>
                    <a:pt x="4397370" y="107914"/>
                  </a:lnTo>
                  <a:lnTo>
                    <a:pt x="4362779" y="142505"/>
                  </a:lnTo>
                  <a:lnTo>
                    <a:pt x="4283753" y="177588"/>
                  </a:lnTo>
                  <a:cubicBezTo>
                    <a:pt x="3646674" y="414373"/>
                    <a:pt x="2974078" y="0"/>
                    <a:pt x="2265964" y="0"/>
                  </a:cubicBezTo>
                  <a:cubicBezTo>
                    <a:pt x="1014507" y="0"/>
                    <a:pt x="0" y="1014507"/>
                    <a:pt x="0" y="2265964"/>
                  </a:cubicBezTo>
                  <a:cubicBezTo>
                    <a:pt x="0" y="2813477"/>
                    <a:pt x="194183" y="3315635"/>
                    <a:pt x="517436" y="3707327"/>
                  </a:cubicBezTo>
                  <a:lnTo>
                    <a:pt x="650999" y="385428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12" name="文本框 5"/>
            <p:cNvSpPr txBox="1">
              <a:spLocks noChangeArrowheads="1"/>
            </p:cNvSpPr>
            <p:nvPr/>
          </p:nvSpPr>
          <p:spPr bwMode="auto">
            <a:xfrm>
              <a:off x="1950177" y="2186816"/>
              <a:ext cx="1960793" cy="2015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500" dirty="0">
                  <a:solidFill>
                    <a:schemeClr val="bg1"/>
                  </a:solidFill>
                  <a:latin typeface="Century Gothic" pitchFamily="34" charset="0"/>
                </a:rPr>
                <a:t>01</a:t>
              </a:r>
              <a:endParaRPr lang="zh-CN" altLang="en-US" sz="1250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print"/>
            <a:srcRect l="43447" t="18711" r="10242" b="14206"/>
            <a:stretch>
              <a:fillRect/>
            </a:stretch>
          </p:blipFill>
          <p:spPr>
            <a:xfrm>
              <a:off x="1394854" y="2289337"/>
              <a:ext cx="2036614" cy="2036614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sp>
        <p:nvSpPr>
          <p:cNvPr id="14" name="椭圆 13"/>
          <p:cNvSpPr/>
          <p:nvPr/>
        </p:nvSpPr>
        <p:spPr>
          <a:xfrm rot="10800000">
            <a:off x="912813" y="4094163"/>
            <a:ext cx="463550" cy="4635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4135438" y="2443163"/>
            <a:ext cx="7429599" cy="1690502"/>
            <a:chOff x="277329" y="1093495"/>
            <a:chExt cx="5950607" cy="1690574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410834" y="2206380"/>
              <a:ext cx="529444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277329" y="1418946"/>
              <a:ext cx="5141865" cy="7683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图 书 馆 概 况</a:t>
              </a:r>
              <a:endParaRPr lang="zh-CN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26916" y="1093495"/>
              <a:ext cx="5141865" cy="4001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  <a:ea typeface="微软雅黑" panose="020B0503020204020204" pitchFamily="34" charset="-122"/>
                </a:rPr>
                <a:t>GENERAL SITUATION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99987" y="2322384"/>
              <a:ext cx="5427949" cy="46168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开放时间 馆藏资源 图书馆网站 馆藏分布</a:t>
              </a:r>
              <a:endParaRPr lang="en-US" altLang="zh-CN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26" name="椭圆 25"/>
          <p:cNvSpPr/>
          <p:nvPr/>
        </p:nvSpPr>
        <p:spPr>
          <a:xfrm>
            <a:off x="1865313" y="4125913"/>
            <a:ext cx="147637" cy="1492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3717925" y="4362450"/>
            <a:ext cx="242888" cy="2428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4065588" y="4079875"/>
            <a:ext cx="152400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11047877">
            <a:off x="3108325" y="4818063"/>
            <a:ext cx="387350" cy="3873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11047877">
            <a:off x="2328863" y="4422775"/>
            <a:ext cx="169862" cy="1698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1319213" y="2378075"/>
            <a:ext cx="344487" cy="3444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10800000">
            <a:off x="1358900" y="3316288"/>
            <a:ext cx="528638" cy="5270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10933113" y="3060700"/>
            <a:ext cx="153987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11139488" y="3213100"/>
            <a:ext cx="242887" cy="2428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2065338" y="5219700"/>
            <a:ext cx="152400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6" grpId="0" animBg="1"/>
      <p:bldP spid="30" grpId="0" animBg="1"/>
      <p:bldP spid="32" grpId="0" animBg="1"/>
      <p:bldP spid="36" grpId="0" animBg="1"/>
      <p:bldP spid="41" grpId="0" animBg="1"/>
      <p:bldP spid="43" grpId="0" animBg="1"/>
      <p:bldP spid="15" grpId="0" animBg="1"/>
      <p:bldP spid="48" grpId="0" animBg="1"/>
      <p:bldP spid="49" grpId="0" animBg="1"/>
      <p:bldP spid="5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48"/>
          <p:cNvGrpSpPr/>
          <p:nvPr/>
        </p:nvGrpSpPr>
        <p:grpSpPr>
          <a:xfrm>
            <a:off x="4539600" y="3369600"/>
            <a:ext cx="1674000" cy="1674000"/>
            <a:chOff x="4539600" y="3369600"/>
            <a:chExt cx="1674000" cy="1674000"/>
          </a:xfrm>
        </p:grpSpPr>
        <p:sp>
          <p:nvSpPr>
            <p:cNvPr id="121" name="椭圆 120"/>
            <p:cNvSpPr/>
            <p:nvPr/>
          </p:nvSpPr>
          <p:spPr bwMode="auto">
            <a:xfrm>
              <a:off x="4539600" y="3369600"/>
              <a:ext cx="1674000" cy="1674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4737100" y="3902400"/>
              <a:ext cx="1346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latin typeface="微软雅黑" pitchFamily="34" charset="-122"/>
                  <a:ea typeface="微软雅黑" pitchFamily="34" charset="-122"/>
                </a:rPr>
                <a:t>研讨室</a:t>
              </a:r>
              <a:endParaRPr lang="en-US" altLang="zh-CN" sz="2000" b="1" dirty="0" smtClean="0"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2000" b="1" dirty="0" smtClean="0">
                  <a:latin typeface="微软雅黑" pitchFamily="34" charset="-122"/>
                  <a:ea typeface="微软雅黑" pitchFamily="34" charset="-122"/>
                </a:rPr>
                <a:t>服  务</a:t>
              </a:r>
              <a:endParaRPr lang="zh-CN" altLang="en-US" sz="20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0482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E329E3C-D9E5-4382-911D-E7C63B5FF534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30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grpSp>
        <p:nvGrpSpPr>
          <p:cNvPr id="3" name="组合 104"/>
          <p:cNvGrpSpPr/>
          <p:nvPr/>
        </p:nvGrpSpPr>
        <p:grpSpPr>
          <a:xfrm>
            <a:off x="0" y="216000"/>
            <a:ext cx="2638148" cy="584775"/>
            <a:chOff x="0" y="216000"/>
            <a:chExt cx="2638148" cy="584775"/>
          </a:xfrm>
        </p:grpSpPr>
        <p:sp>
          <p:nvSpPr>
            <p:cNvPr id="4" name="矩形 3"/>
            <p:cNvSpPr/>
            <p:nvPr/>
          </p:nvSpPr>
          <p:spPr bwMode="auto">
            <a:xfrm>
              <a:off x="0" y="242888"/>
              <a:ext cx="401638" cy="46196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4" name="文本框 103"/>
            <p:cNvSpPr txBox="1"/>
            <p:nvPr/>
          </p:nvSpPr>
          <p:spPr bwMode="auto">
            <a:xfrm>
              <a:off x="401638" y="216000"/>
              <a:ext cx="2236510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图书馆服务</a:t>
              </a:r>
              <a:endParaRPr lang="en-US" altLang="zh-CN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" name="组合 122"/>
          <p:cNvGrpSpPr>
            <a:grpSpLocks/>
          </p:cNvGrpSpPr>
          <p:nvPr/>
        </p:nvGrpSpPr>
        <p:grpSpPr bwMode="auto">
          <a:xfrm>
            <a:off x="6768000" y="862013"/>
            <a:ext cx="4457700" cy="1131887"/>
            <a:chOff x="1444608" y="836515"/>
            <a:chExt cx="9731392" cy="1259732"/>
          </a:xfrm>
        </p:grpSpPr>
        <p:sp>
          <p:nvSpPr>
            <p:cNvPr id="126" name="矩形 125"/>
            <p:cNvSpPr/>
            <p:nvPr/>
          </p:nvSpPr>
          <p:spPr bwMode="auto">
            <a:xfrm>
              <a:off x="1543033" y="836515"/>
              <a:ext cx="9632967" cy="1259732"/>
            </a:xfrm>
            <a:prstGeom prst="rect">
              <a:avLst/>
            </a:prstGeom>
            <a:solidFill>
              <a:schemeClr val="accent4">
                <a:alpha val="18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6" name="组合 30"/>
            <p:cNvGrpSpPr>
              <a:grpSpLocks/>
            </p:cNvGrpSpPr>
            <p:nvPr/>
          </p:nvGrpSpPr>
          <p:grpSpPr bwMode="auto">
            <a:xfrm>
              <a:off x="1444608" y="836515"/>
              <a:ext cx="9256729" cy="1259732"/>
              <a:chOff x="1104129" y="5270499"/>
              <a:chExt cx="9256729" cy="1259732"/>
            </a:xfrm>
          </p:grpSpPr>
          <p:sp>
            <p:nvSpPr>
              <p:cNvPr id="128" name="文本框 31"/>
              <p:cNvSpPr txBox="1"/>
              <p:nvPr/>
            </p:nvSpPr>
            <p:spPr>
              <a:xfrm>
                <a:off x="1359719" y="5375344"/>
                <a:ext cx="2656775" cy="44530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itchFamily="49" charset="-122"/>
                    <a:ea typeface="黑体" pitchFamily="49" charset="-122"/>
                    <a:cs typeface="Arial" panose="020B0604020202020204" pitchFamily="34" charset="0"/>
                  </a:rPr>
                  <a:t>服务地点</a:t>
                </a:r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7" name="组合 32"/>
              <p:cNvGrpSpPr>
                <a:grpSpLocks/>
              </p:cNvGrpSpPr>
              <p:nvPr/>
            </p:nvGrpSpPr>
            <p:grpSpPr bwMode="auto">
              <a:xfrm>
                <a:off x="1104129" y="5270499"/>
                <a:ext cx="9256729" cy="1259732"/>
                <a:chOff x="1104129" y="5270499"/>
                <a:chExt cx="9256729" cy="1259732"/>
              </a:xfrm>
            </p:grpSpPr>
            <p:sp>
              <p:nvSpPr>
                <p:cNvPr id="131" name="矩形 130"/>
                <p:cNvSpPr/>
                <p:nvPr/>
              </p:nvSpPr>
              <p:spPr>
                <a:xfrm>
                  <a:off x="1104129" y="5270499"/>
                  <a:ext cx="98425" cy="1259732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2" name="矩形 131"/>
                <p:cNvSpPr/>
                <p:nvPr/>
              </p:nvSpPr>
              <p:spPr>
                <a:xfrm>
                  <a:off x="1383529" y="5794726"/>
                  <a:ext cx="8977329" cy="582317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800" dirty="0" smtClean="0">
                      <a:latin typeface="微软雅黑" pitchFamily="34" charset="-122"/>
                      <a:ea typeface="微软雅黑" pitchFamily="34" charset="-122"/>
                    </a:rPr>
                    <a:t>     </a:t>
                  </a: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图书馆</a:t>
                  </a:r>
                  <a:r>
                    <a:rPr lang="en-US" altLang="zh-CN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3</a:t>
                  </a: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楼，共</a:t>
                  </a:r>
                  <a:r>
                    <a:rPr lang="en-US" altLang="zh-CN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8</a:t>
                  </a: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间</a:t>
                  </a:r>
                  <a:endParaRPr lang="en-US" altLang="zh-CN" sz="2800" b="1" dirty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136" name="椭圆 135"/>
          <p:cNvSpPr/>
          <p:nvPr/>
        </p:nvSpPr>
        <p:spPr>
          <a:xfrm>
            <a:off x="5043488" y="1749425"/>
            <a:ext cx="417512" cy="4175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7" name="椭圆 136"/>
          <p:cNvSpPr/>
          <p:nvPr/>
        </p:nvSpPr>
        <p:spPr>
          <a:xfrm>
            <a:off x="4548188" y="1454150"/>
            <a:ext cx="328612" cy="330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8" name="椭圆 137"/>
          <p:cNvSpPr/>
          <p:nvPr/>
        </p:nvSpPr>
        <p:spPr>
          <a:xfrm flipH="1">
            <a:off x="298450" y="1919288"/>
            <a:ext cx="554038" cy="5524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9" name="椭圆 138"/>
          <p:cNvSpPr/>
          <p:nvPr/>
        </p:nvSpPr>
        <p:spPr>
          <a:xfrm>
            <a:off x="5256213" y="2995613"/>
            <a:ext cx="206375" cy="2047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0" name="椭圆 139"/>
          <p:cNvSpPr/>
          <p:nvPr/>
        </p:nvSpPr>
        <p:spPr>
          <a:xfrm rot="11047877">
            <a:off x="1938338" y="5992813"/>
            <a:ext cx="165100" cy="165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1" name="椭圆 140"/>
          <p:cNvSpPr/>
          <p:nvPr/>
        </p:nvSpPr>
        <p:spPr>
          <a:xfrm>
            <a:off x="1328738" y="5078413"/>
            <a:ext cx="603250" cy="6032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2" name="椭圆 141"/>
          <p:cNvSpPr/>
          <p:nvPr/>
        </p:nvSpPr>
        <p:spPr>
          <a:xfrm flipV="1">
            <a:off x="2563813" y="5973763"/>
            <a:ext cx="679450" cy="6794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" name="椭圆 142"/>
          <p:cNvSpPr/>
          <p:nvPr/>
        </p:nvSpPr>
        <p:spPr>
          <a:xfrm>
            <a:off x="576263" y="5153025"/>
            <a:ext cx="287337" cy="28733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4" name="椭圆 143"/>
          <p:cNvSpPr/>
          <p:nvPr/>
        </p:nvSpPr>
        <p:spPr>
          <a:xfrm flipH="1">
            <a:off x="2752725" y="5370513"/>
            <a:ext cx="301625" cy="3016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5" name="椭圆 144"/>
          <p:cNvSpPr/>
          <p:nvPr/>
        </p:nvSpPr>
        <p:spPr>
          <a:xfrm flipH="1">
            <a:off x="4416425" y="5197475"/>
            <a:ext cx="231775" cy="2333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6" name="椭圆 145"/>
          <p:cNvSpPr/>
          <p:nvPr/>
        </p:nvSpPr>
        <p:spPr>
          <a:xfrm>
            <a:off x="3609975" y="5580063"/>
            <a:ext cx="250825" cy="2524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7" name="椭圆 146"/>
          <p:cNvSpPr/>
          <p:nvPr/>
        </p:nvSpPr>
        <p:spPr>
          <a:xfrm>
            <a:off x="-41275" y="3700463"/>
            <a:ext cx="942975" cy="9477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0" name="组合 149"/>
          <p:cNvGrpSpPr>
            <a:grpSpLocks/>
          </p:cNvGrpSpPr>
          <p:nvPr/>
        </p:nvGrpSpPr>
        <p:grpSpPr bwMode="auto">
          <a:xfrm>
            <a:off x="6768000" y="2132013"/>
            <a:ext cx="4457700" cy="1131887"/>
            <a:chOff x="1444608" y="836515"/>
            <a:chExt cx="9731392" cy="1259732"/>
          </a:xfrm>
        </p:grpSpPr>
        <p:sp>
          <p:nvSpPr>
            <p:cNvPr id="151" name="矩形 150"/>
            <p:cNvSpPr/>
            <p:nvPr/>
          </p:nvSpPr>
          <p:spPr bwMode="auto">
            <a:xfrm>
              <a:off x="1543033" y="836515"/>
              <a:ext cx="9632967" cy="1259732"/>
            </a:xfrm>
            <a:prstGeom prst="rect">
              <a:avLst/>
            </a:prstGeom>
            <a:solidFill>
              <a:schemeClr val="accent4">
                <a:alpha val="18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1" name="组合 30"/>
            <p:cNvGrpSpPr>
              <a:grpSpLocks/>
            </p:cNvGrpSpPr>
            <p:nvPr/>
          </p:nvGrpSpPr>
          <p:grpSpPr bwMode="auto">
            <a:xfrm>
              <a:off x="1444608" y="836515"/>
              <a:ext cx="9256729" cy="1259732"/>
              <a:chOff x="1104129" y="5270499"/>
              <a:chExt cx="9256729" cy="1259732"/>
            </a:xfrm>
          </p:grpSpPr>
          <p:sp>
            <p:nvSpPr>
              <p:cNvPr id="153" name="文本框 31"/>
              <p:cNvSpPr txBox="1"/>
              <p:nvPr/>
            </p:nvSpPr>
            <p:spPr>
              <a:xfrm>
                <a:off x="1359719" y="5375344"/>
                <a:ext cx="2656775" cy="44530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itchFamily="49" charset="-122"/>
                    <a:ea typeface="黑体" pitchFamily="49" charset="-122"/>
                    <a:cs typeface="Arial" panose="020B0604020202020204" pitchFamily="34" charset="0"/>
                  </a:rPr>
                  <a:t>服务对象</a:t>
                </a:r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12" name="组合 32"/>
              <p:cNvGrpSpPr>
                <a:grpSpLocks/>
              </p:cNvGrpSpPr>
              <p:nvPr/>
            </p:nvGrpSpPr>
            <p:grpSpPr bwMode="auto">
              <a:xfrm>
                <a:off x="1104129" y="5270499"/>
                <a:ext cx="9256729" cy="1259732"/>
                <a:chOff x="1104129" y="5270499"/>
                <a:chExt cx="9256729" cy="1259732"/>
              </a:xfrm>
            </p:grpSpPr>
            <p:sp>
              <p:nvSpPr>
                <p:cNvPr id="155" name="矩形 154"/>
                <p:cNvSpPr/>
                <p:nvPr/>
              </p:nvSpPr>
              <p:spPr>
                <a:xfrm>
                  <a:off x="1104129" y="5270499"/>
                  <a:ext cx="98425" cy="1259732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6" name="矩形 155"/>
                <p:cNvSpPr/>
                <p:nvPr/>
              </p:nvSpPr>
              <p:spPr>
                <a:xfrm>
                  <a:off x="1383529" y="5794726"/>
                  <a:ext cx="8977329" cy="582317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800" dirty="0" smtClean="0">
                      <a:latin typeface="Times New Roman" pitchFamily="18" charset="0"/>
                      <a:ea typeface="微软雅黑 Light" panose="020B0502040204020203" pitchFamily="34" charset="-122"/>
                    </a:rPr>
                    <a:t>             </a:t>
                  </a: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全 校 师 生</a:t>
                  </a:r>
                  <a:endParaRPr lang="en-US" altLang="zh-CN" sz="2800" b="1" dirty="0" smtClean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13" name="组合 156"/>
          <p:cNvGrpSpPr>
            <a:grpSpLocks/>
          </p:cNvGrpSpPr>
          <p:nvPr/>
        </p:nvGrpSpPr>
        <p:grpSpPr bwMode="auto">
          <a:xfrm>
            <a:off x="6768000" y="3414712"/>
            <a:ext cx="4457700" cy="2922588"/>
            <a:chOff x="1444608" y="836515"/>
            <a:chExt cx="9731392" cy="1943825"/>
          </a:xfrm>
        </p:grpSpPr>
        <p:sp>
          <p:nvSpPr>
            <p:cNvPr id="158" name="矩形 157"/>
            <p:cNvSpPr/>
            <p:nvPr/>
          </p:nvSpPr>
          <p:spPr bwMode="auto">
            <a:xfrm>
              <a:off x="1543033" y="836515"/>
              <a:ext cx="9632967" cy="1943825"/>
            </a:xfrm>
            <a:prstGeom prst="rect">
              <a:avLst/>
            </a:prstGeom>
            <a:solidFill>
              <a:schemeClr val="accent4">
                <a:alpha val="18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4" name="组合 30"/>
            <p:cNvGrpSpPr>
              <a:grpSpLocks/>
            </p:cNvGrpSpPr>
            <p:nvPr/>
          </p:nvGrpSpPr>
          <p:grpSpPr bwMode="auto">
            <a:xfrm>
              <a:off x="1444608" y="836515"/>
              <a:ext cx="9620491" cy="1943825"/>
              <a:chOff x="1104129" y="5270499"/>
              <a:chExt cx="9620491" cy="1943825"/>
            </a:xfrm>
          </p:grpSpPr>
          <p:sp>
            <p:nvSpPr>
              <p:cNvPr id="160" name="文本框 31"/>
              <p:cNvSpPr txBox="1"/>
              <p:nvPr/>
            </p:nvSpPr>
            <p:spPr>
              <a:xfrm>
                <a:off x="1359719" y="5375344"/>
                <a:ext cx="2656775" cy="26611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itchFamily="49" charset="-122"/>
                    <a:ea typeface="黑体" pitchFamily="49" charset="-122"/>
                    <a:cs typeface="Arial" panose="020B0604020202020204" pitchFamily="34" charset="0"/>
                  </a:rPr>
                  <a:t>申请方式</a:t>
                </a:r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15" name="组合 32"/>
              <p:cNvGrpSpPr>
                <a:grpSpLocks/>
              </p:cNvGrpSpPr>
              <p:nvPr/>
            </p:nvGrpSpPr>
            <p:grpSpPr bwMode="auto">
              <a:xfrm>
                <a:off x="1104129" y="5270499"/>
                <a:ext cx="9620491" cy="1943825"/>
                <a:chOff x="1104129" y="5270499"/>
                <a:chExt cx="9620491" cy="1943825"/>
              </a:xfrm>
            </p:grpSpPr>
            <p:sp>
              <p:nvSpPr>
                <p:cNvPr id="162" name="矩形 161"/>
                <p:cNvSpPr/>
                <p:nvPr/>
              </p:nvSpPr>
              <p:spPr>
                <a:xfrm>
                  <a:off x="1104129" y="5270499"/>
                  <a:ext cx="98425" cy="194382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3" name="矩形 162"/>
                <p:cNvSpPr/>
                <p:nvPr/>
              </p:nvSpPr>
              <p:spPr>
                <a:xfrm>
                  <a:off x="1383529" y="5617343"/>
                  <a:ext cx="9341091" cy="149433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0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        申请者必须</a:t>
                  </a:r>
                  <a:r>
                    <a:rPr lang="zh-CN" altLang="en-US" sz="2000" b="1" dirty="0" smtClean="0">
                      <a:solidFill>
                        <a:srgbClr val="FF0000"/>
                      </a:solidFill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提前</a:t>
                  </a:r>
                  <a:r>
                    <a:rPr lang="en-US" altLang="zh-CN" sz="2000" b="1" dirty="0" smtClean="0">
                      <a:solidFill>
                        <a:srgbClr val="FF0000"/>
                      </a:solidFill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1</a:t>
                  </a:r>
                  <a:r>
                    <a:rPr lang="zh-CN" altLang="en-US" sz="2000" b="1" dirty="0" smtClean="0">
                      <a:solidFill>
                        <a:srgbClr val="FF0000"/>
                      </a:solidFill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天至</a:t>
                  </a:r>
                  <a:r>
                    <a:rPr lang="en-US" altLang="zh-CN" sz="2000" b="1" dirty="0" smtClean="0">
                      <a:solidFill>
                        <a:srgbClr val="FF0000"/>
                      </a:solidFill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1</a:t>
                  </a:r>
                  <a:r>
                    <a:rPr lang="zh-CN" altLang="en-US" sz="2000" b="1" dirty="0" smtClean="0">
                      <a:solidFill>
                        <a:srgbClr val="FF0000"/>
                      </a:solidFill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周</a:t>
                  </a:r>
                  <a:r>
                    <a:rPr lang="zh-CN" altLang="en-US" sz="20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至</a:t>
                  </a:r>
                  <a:r>
                    <a:rPr lang="en-US" altLang="zh-CN" sz="2000" b="1" dirty="0" smtClean="0">
                      <a:solidFill>
                        <a:srgbClr val="FF0000"/>
                      </a:solidFill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1</a:t>
                  </a:r>
                  <a:r>
                    <a:rPr lang="zh-CN" altLang="en-US" sz="2000" b="1" dirty="0" smtClean="0">
                      <a:solidFill>
                        <a:srgbClr val="FF0000"/>
                      </a:solidFill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楼总服务台</a:t>
                  </a:r>
                  <a:r>
                    <a:rPr lang="zh-CN" altLang="en-US" sz="20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填写</a:t>
                  </a:r>
                  <a:r>
                    <a:rPr lang="en-US" altLang="zh-CN" sz="2000" b="1" dirty="0" smtClean="0">
                      <a:solidFill>
                        <a:srgbClr val="FF0000"/>
                      </a:solidFill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  <a:hlinkClick r:id="rId2" action="ppaction://hlinkfile"/>
                    </a:rPr>
                    <a:t>《</a:t>
                  </a:r>
                  <a:r>
                    <a:rPr lang="zh-CN" altLang="en-US" sz="2000" b="1" dirty="0" smtClean="0">
                      <a:solidFill>
                        <a:srgbClr val="FF0000"/>
                      </a:solidFill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  <a:hlinkClick r:id="rId2" action="ppaction://hlinkfile"/>
                    </a:rPr>
                    <a:t>研讨室预约申请表</a:t>
                  </a:r>
                  <a:r>
                    <a:rPr lang="en-US" altLang="zh-CN" sz="2000" b="1" dirty="0" smtClean="0">
                      <a:solidFill>
                        <a:srgbClr val="FF0000"/>
                      </a:solidFill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  <a:hlinkClick r:id="rId2" action="ppaction://hlinkfile"/>
                    </a:rPr>
                    <a:t>》</a:t>
                  </a:r>
                  <a:r>
                    <a:rPr lang="zh-CN" altLang="en-US" sz="20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，凭申请者本人一卡通或身份证，办理预约手续。经工作人员核准后，依预约先后，排定使用顺序；使用当天，凭申请者本人证件到</a:t>
                  </a:r>
                  <a:r>
                    <a:rPr lang="en-US" altLang="zh-CN" sz="20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1</a:t>
                  </a:r>
                  <a:r>
                    <a:rPr lang="zh-CN" altLang="en-US" sz="20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楼服务台进行登记，押证使用。</a:t>
                  </a:r>
                  <a:endParaRPr lang="en-US" altLang="zh-CN" sz="2000" b="1" u="sng" dirty="0" smtClean="0">
                    <a:solidFill>
                      <a:srgbClr val="FF0000"/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48" name="组合 47"/>
          <p:cNvGrpSpPr/>
          <p:nvPr/>
        </p:nvGrpSpPr>
        <p:grpSpPr>
          <a:xfrm>
            <a:off x="720000" y="1080000"/>
            <a:ext cx="4296500" cy="4319998"/>
            <a:chOff x="720000" y="1080000"/>
            <a:chExt cx="4296500" cy="4319998"/>
          </a:xfrm>
        </p:grpSpPr>
        <p:grpSp>
          <p:nvGrpSpPr>
            <p:cNvPr id="9" name="组合 105"/>
            <p:cNvGrpSpPr>
              <a:grpSpLocks/>
            </p:cNvGrpSpPr>
            <p:nvPr/>
          </p:nvGrpSpPr>
          <p:grpSpPr bwMode="auto">
            <a:xfrm>
              <a:off x="720000" y="1080000"/>
              <a:ext cx="4257116" cy="4319998"/>
              <a:chOff x="725173" y="1142235"/>
              <a:chExt cx="4291910" cy="4198857"/>
            </a:xfrm>
          </p:grpSpPr>
          <p:sp>
            <p:nvSpPr>
              <p:cNvPr id="107" name="椭圆 106"/>
              <p:cNvSpPr/>
              <p:nvPr/>
            </p:nvSpPr>
            <p:spPr>
              <a:xfrm>
                <a:off x="875160" y="1142235"/>
                <a:ext cx="4141923" cy="41411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pic>
            <p:nvPicPr>
              <p:cNvPr id="110" name="图片 109"/>
              <p:cNvPicPr>
                <a:picLocks noChangeAspect="1"/>
              </p:cNvPicPr>
              <p:nvPr/>
            </p:nvPicPr>
            <p:blipFill>
              <a:blip r:embed="rId3" cstate="print"/>
              <a:srcRect l="15987" t="309" r="20936" b="54406"/>
              <a:stretch>
                <a:fillRect/>
              </a:stretch>
            </p:blipFill>
            <p:spPr>
              <a:xfrm rot="2636422">
                <a:off x="725173" y="1862295"/>
                <a:ext cx="3478797" cy="3478797"/>
              </a:xfrm>
              <a:custGeom>
                <a:avLst/>
                <a:gdLst>
                  <a:gd name="connsiteX0" fmla="*/ 1238250 w 2476500"/>
                  <a:gd name="connsiteY0" fmla="*/ 0 h 2476500"/>
                  <a:gd name="connsiteX1" fmla="*/ 2476500 w 2476500"/>
                  <a:gd name="connsiteY1" fmla="*/ 1238250 h 2476500"/>
                  <a:gd name="connsiteX2" fmla="*/ 1238250 w 2476500"/>
                  <a:gd name="connsiteY2" fmla="*/ 2476500 h 2476500"/>
                  <a:gd name="connsiteX3" fmla="*/ 0 w 2476500"/>
                  <a:gd name="connsiteY3" fmla="*/ 1238250 h 2476500"/>
                  <a:gd name="connsiteX4" fmla="*/ 1238250 w 2476500"/>
                  <a:gd name="connsiteY4" fmla="*/ 0 h 247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0" h="2476500">
                    <a:moveTo>
                      <a:pt x="1238250" y="0"/>
                    </a:moveTo>
                    <a:cubicBezTo>
                      <a:pt x="1922117" y="0"/>
                      <a:pt x="2476500" y="554383"/>
                      <a:pt x="2476500" y="1238250"/>
                    </a:cubicBezTo>
                    <a:cubicBezTo>
                      <a:pt x="2476500" y="1922117"/>
                      <a:pt x="1922117" y="2476500"/>
                      <a:pt x="1238250" y="2476500"/>
                    </a:cubicBezTo>
                    <a:cubicBezTo>
                      <a:pt x="554383" y="2476500"/>
                      <a:pt x="0" y="1922117"/>
                      <a:pt x="0" y="1238250"/>
                    </a:cubicBezTo>
                    <a:cubicBezTo>
                      <a:pt x="0" y="554383"/>
                      <a:pt x="554383" y="0"/>
                      <a:pt x="1238250" y="0"/>
                    </a:cubicBezTo>
                    <a:close/>
                  </a:path>
                </a:pathLst>
              </a:custGeom>
            </p:spPr>
          </p:pic>
        </p:grpSp>
        <p:pic>
          <p:nvPicPr>
            <p:cNvPr id="47" name="Picture 7" descr="C:\Users\user\Documents\Tencent Files\664897523\Image\C2C\6EA5DFE51F65D1797D949FC5F5EDBDBD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5200" y="1117600"/>
              <a:ext cx="4051300" cy="42291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48"/>
          <p:cNvGrpSpPr/>
          <p:nvPr/>
        </p:nvGrpSpPr>
        <p:grpSpPr>
          <a:xfrm>
            <a:off x="4539600" y="3369600"/>
            <a:ext cx="1674000" cy="1674000"/>
            <a:chOff x="4539600" y="3369600"/>
            <a:chExt cx="1674000" cy="1674000"/>
          </a:xfrm>
        </p:grpSpPr>
        <p:sp>
          <p:nvSpPr>
            <p:cNvPr id="121" name="椭圆 120"/>
            <p:cNvSpPr/>
            <p:nvPr/>
          </p:nvSpPr>
          <p:spPr bwMode="auto">
            <a:xfrm>
              <a:off x="4539600" y="3369600"/>
              <a:ext cx="1674000" cy="1674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4737600" y="3902400"/>
              <a:ext cx="1346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latin typeface="微软雅黑" pitchFamily="34" charset="-122"/>
                  <a:ea typeface="微软雅黑" pitchFamily="34" charset="-122"/>
                </a:rPr>
                <a:t>研讨室</a:t>
              </a:r>
              <a:endParaRPr lang="en-US" altLang="zh-CN" sz="2000" b="1" dirty="0" smtClean="0"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2000" b="1" dirty="0" smtClean="0">
                  <a:latin typeface="微软雅黑" pitchFamily="34" charset="-122"/>
                  <a:ea typeface="微软雅黑" pitchFamily="34" charset="-122"/>
                </a:rPr>
                <a:t>服  务</a:t>
              </a:r>
              <a:endParaRPr lang="zh-CN" altLang="en-US" sz="20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0482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E329E3C-D9E5-4382-911D-E7C63B5FF534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31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grpSp>
        <p:nvGrpSpPr>
          <p:cNvPr id="3" name="组合 104"/>
          <p:cNvGrpSpPr/>
          <p:nvPr/>
        </p:nvGrpSpPr>
        <p:grpSpPr>
          <a:xfrm>
            <a:off x="0" y="216000"/>
            <a:ext cx="2638148" cy="584775"/>
            <a:chOff x="0" y="216000"/>
            <a:chExt cx="2638148" cy="584775"/>
          </a:xfrm>
        </p:grpSpPr>
        <p:sp>
          <p:nvSpPr>
            <p:cNvPr id="4" name="矩形 3"/>
            <p:cNvSpPr/>
            <p:nvPr/>
          </p:nvSpPr>
          <p:spPr bwMode="auto">
            <a:xfrm>
              <a:off x="0" y="242888"/>
              <a:ext cx="401638" cy="46196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4" name="文本框 103"/>
            <p:cNvSpPr txBox="1"/>
            <p:nvPr/>
          </p:nvSpPr>
          <p:spPr bwMode="auto">
            <a:xfrm>
              <a:off x="401638" y="216000"/>
              <a:ext cx="2236510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图书馆服务</a:t>
              </a:r>
              <a:endParaRPr lang="en-US" altLang="zh-CN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36" name="椭圆 135"/>
          <p:cNvSpPr/>
          <p:nvPr/>
        </p:nvSpPr>
        <p:spPr>
          <a:xfrm>
            <a:off x="5043488" y="1749425"/>
            <a:ext cx="417512" cy="4175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7" name="椭圆 136"/>
          <p:cNvSpPr/>
          <p:nvPr/>
        </p:nvSpPr>
        <p:spPr>
          <a:xfrm>
            <a:off x="4548188" y="1454150"/>
            <a:ext cx="328612" cy="330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8" name="椭圆 137"/>
          <p:cNvSpPr/>
          <p:nvPr/>
        </p:nvSpPr>
        <p:spPr>
          <a:xfrm flipH="1">
            <a:off x="298450" y="1919288"/>
            <a:ext cx="554038" cy="5524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9" name="椭圆 138"/>
          <p:cNvSpPr/>
          <p:nvPr/>
        </p:nvSpPr>
        <p:spPr>
          <a:xfrm>
            <a:off x="5256213" y="2995613"/>
            <a:ext cx="206375" cy="2047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0" name="椭圆 139"/>
          <p:cNvSpPr/>
          <p:nvPr/>
        </p:nvSpPr>
        <p:spPr>
          <a:xfrm rot="11047877">
            <a:off x="1938338" y="5992813"/>
            <a:ext cx="165100" cy="165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1" name="椭圆 140"/>
          <p:cNvSpPr/>
          <p:nvPr/>
        </p:nvSpPr>
        <p:spPr>
          <a:xfrm>
            <a:off x="1328738" y="5078413"/>
            <a:ext cx="603250" cy="6032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2" name="椭圆 141"/>
          <p:cNvSpPr/>
          <p:nvPr/>
        </p:nvSpPr>
        <p:spPr>
          <a:xfrm flipV="1">
            <a:off x="2563813" y="5973763"/>
            <a:ext cx="679450" cy="6794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" name="椭圆 142"/>
          <p:cNvSpPr/>
          <p:nvPr/>
        </p:nvSpPr>
        <p:spPr>
          <a:xfrm>
            <a:off x="576263" y="5153025"/>
            <a:ext cx="287337" cy="28733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4" name="椭圆 143"/>
          <p:cNvSpPr/>
          <p:nvPr/>
        </p:nvSpPr>
        <p:spPr>
          <a:xfrm flipH="1">
            <a:off x="2752725" y="5370513"/>
            <a:ext cx="301625" cy="3016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5" name="椭圆 144"/>
          <p:cNvSpPr/>
          <p:nvPr/>
        </p:nvSpPr>
        <p:spPr>
          <a:xfrm flipH="1">
            <a:off x="4416425" y="5197475"/>
            <a:ext cx="231775" cy="2333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6" name="椭圆 145"/>
          <p:cNvSpPr/>
          <p:nvPr/>
        </p:nvSpPr>
        <p:spPr>
          <a:xfrm>
            <a:off x="3609975" y="5580063"/>
            <a:ext cx="250825" cy="2524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7" name="椭圆 146"/>
          <p:cNvSpPr/>
          <p:nvPr/>
        </p:nvSpPr>
        <p:spPr>
          <a:xfrm>
            <a:off x="-41275" y="3700463"/>
            <a:ext cx="942975" cy="9477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" name="组合 156"/>
          <p:cNvGrpSpPr>
            <a:grpSpLocks/>
          </p:cNvGrpSpPr>
          <p:nvPr/>
        </p:nvGrpSpPr>
        <p:grpSpPr bwMode="auto">
          <a:xfrm>
            <a:off x="6666400" y="849312"/>
            <a:ext cx="4457700" cy="5297488"/>
            <a:chOff x="1444608" y="836515"/>
            <a:chExt cx="9731392" cy="3523380"/>
          </a:xfrm>
        </p:grpSpPr>
        <p:sp>
          <p:nvSpPr>
            <p:cNvPr id="158" name="矩形 157"/>
            <p:cNvSpPr/>
            <p:nvPr/>
          </p:nvSpPr>
          <p:spPr bwMode="auto">
            <a:xfrm>
              <a:off x="1543033" y="836515"/>
              <a:ext cx="9632967" cy="3523380"/>
            </a:xfrm>
            <a:prstGeom prst="rect">
              <a:avLst/>
            </a:prstGeom>
            <a:solidFill>
              <a:schemeClr val="accent4">
                <a:alpha val="18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2" name="组合 30"/>
            <p:cNvGrpSpPr>
              <a:grpSpLocks/>
            </p:cNvGrpSpPr>
            <p:nvPr/>
          </p:nvGrpSpPr>
          <p:grpSpPr bwMode="auto">
            <a:xfrm>
              <a:off x="1444608" y="836515"/>
              <a:ext cx="9290198" cy="3523380"/>
              <a:chOff x="1104129" y="5270499"/>
              <a:chExt cx="9290198" cy="3523380"/>
            </a:xfrm>
          </p:grpSpPr>
          <p:sp>
            <p:nvSpPr>
              <p:cNvPr id="160" name="文本框 31"/>
              <p:cNvSpPr txBox="1"/>
              <p:nvPr/>
            </p:nvSpPr>
            <p:spPr>
              <a:xfrm>
                <a:off x="1359719" y="5375344"/>
                <a:ext cx="2656775" cy="26611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itchFamily="49" charset="-122"/>
                    <a:ea typeface="黑体" pitchFamily="49" charset="-122"/>
                    <a:cs typeface="Arial" panose="020B0604020202020204" pitchFamily="34" charset="0"/>
                  </a:rPr>
                  <a:t>使用规定</a:t>
                </a:r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13" name="组合 32"/>
              <p:cNvGrpSpPr>
                <a:grpSpLocks/>
              </p:cNvGrpSpPr>
              <p:nvPr/>
            </p:nvGrpSpPr>
            <p:grpSpPr bwMode="auto">
              <a:xfrm>
                <a:off x="1104129" y="5270499"/>
                <a:ext cx="9290198" cy="3523380"/>
                <a:chOff x="1104129" y="5270499"/>
                <a:chExt cx="9290198" cy="3523380"/>
              </a:xfrm>
            </p:grpSpPr>
            <p:sp>
              <p:nvSpPr>
                <p:cNvPr id="162" name="矩形 161"/>
                <p:cNvSpPr/>
                <p:nvPr/>
              </p:nvSpPr>
              <p:spPr>
                <a:xfrm>
                  <a:off x="1104129" y="5270499"/>
                  <a:ext cx="98425" cy="352338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3" name="矩形 162"/>
                <p:cNvSpPr/>
                <p:nvPr/>
              </p:nvSpPr>
              <p:spPr>
                <a:xfrm>
                  <a:off x="2104622" y="5617343"/>
                  <a:ext cx="8289705" cy="313196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Font typeface="Wingdings" pitchFamily="2" charset="2"/>
                    <a:buChar char="l"/>
                    <a:defRPr/>
                  </a:pPr>
                  <a:r>
                    <a:rPr lang="zh-CN" altLang="en-US" sz="20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 研讨室仅对</a:t>
                  </a:r>
                  <a:r>
                    <a:rPr lang="zh-CN" altLang="en-US" sz="2000" b="1" u="sng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学术研讨、课程讨论、交流培训、课题研究</a:t>
                  </a:r>
                  <a:r>
                    <a:rPr lang="zh-CN" altLang="en-US" sz="20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提供支持，日常学习及其他活动不在使用范畴之内</a:t>
                  </a:r>
                  <a:endParaRPr lang="en-US" altLang="zh-CN" sz="2000" b="1" dirty="0" smtClean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Font typeface="Wingdings" pitchFamily="2" charset="2"/>
                    <a:buChar char="l"/>
                    <a:defRPr/>
                  </a:pPr>
                  <a:r>
                    <a:rPr lang="en-US" altLang="zh-CN" sz="2000" b="1" dirty="0" smtClean="0">
                      <a:solidFill>
                        <a:srgbClr val="FF0000"/>
                      </a:solidFill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 3</a:t>
                  </a:r>
                  <a:r>
                    <a:rPr lang="zh-CN" altLang="en-US" sz="2000" b="1" dirty="0" smtClean="0">
                      <a:solidFill>
                        <a:srgbClr val="FF0000"/>
                      </a:solidFill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位以上</a:t>
                  </a:r>
                  <a:r>
                    <a:rPr lang="zh-CN" altLang="en-US" sz="20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读者方可预约使用</a:t>
                  </a:r>
                  <a:endParaRPr lang="en-US" altLang="zh-CN" sz="2000" b="1" dirty="0" smtClean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Font typeface="Wingdings" pitchFamily="2" charset="2"/>
                    <a:buChar char="l"/>
                    <a:defRPr/>
                  </a:pPr>
                  <a:r>
                    <a:rPr lang="zh-CN" altLang="en-US" sz="20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 使用者不可同时申请第二间研讨室</a:t>
                  </a:r>
                  <a:endParaRPr lang="en-US" altLang="zh-CN" sz="2000" b="1" dirty="0" smtClean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Font typeface="Wingdings" pitchFamily="2" charset="2"/>
                    <a:buChar char="l"/>
                    <a:defRPr/>
                  </a:pPr>
                  <a:r>
                    <a:rPr lang="zh-CN" altLang="en-US" sz="20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 使用者在使用期间若造成室内物品损坏，需照价赔偿</a:t>
                  </a:r>
                  <a:endParaRPr lang="en-US" altLang="zh-CN" sz="2000" b="1" dirty="0" smtClean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Font typeface="Wingdings" pitchFamily="2" charset="2"/>
                    <a:buChar char="l"/>
                    <a:defRPr/>
                  </a:pPr>
                  <a:r>
                    <a:rPr lang="zh-CN" altLang="en-US" sz="20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 使用者必须遵守图书馆规章制度，保持研讨室的安静整洁</a:t>
                  </a:r>
                  <a:endParaRPr lang="en-US" altLang="zh-CN" sz="2000" b="1" dirty="0" smtClean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Font typeface="Wingdings" pitchFamily="2" charset="2"/>
                    <a:buChar char="l"/>
                    <a:defRPr/>
                  </a:pPr>
                  <a:r>
                    <a:rPr lang="zh-CN" altLang="en-US" sz="20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 本馆如有特殊需要，可提前通知申请者收回</a:t>
                  </a:r>
                  <a:endParaRPr lang="en-US" altLang="zh-CN" sz="2000" b="1" dirty="0" smtClean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Font typeface="Wingdings" pitchFamily="2" charset="2"/>
                    <a:buChar char="l"/>
                    <a:defRPr/>
                  </a:pPr>
                  <a:r>
                    <a:rPr lang="zh-CN" altLang="en-US" sz="20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 申请者预约</a:t>
                  </a:r>
                  <a:r>
                    <a:rPr lang="en-US" altLang="zh-CN" sz="20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2</a:t>
                  </a:r>
                  <a:r>
                    <a:rPr lang="zh-CN" altLang="en-US" sz="20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次未使用，将停止研讨室使用权一个月</a:t>
                  </a:r>
                  <a:endParaRPr lang="en-US" altLang="zh-CN" sz="2000" b="1" dirty="0" smtClean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14" name="组合 47"/>
          <p:cNvGrpSpPr/>
          <p:nvPr/>
        </p:nvGrpSpPr>
        <p:grpSpPr>
          <a:xfrm>
            <a:off x="720000" y="1080000"/>
            <a:ext cx="4296500" cy="4319998"/>
            <a:chOff x="720000" y="1080000"/>
            <a:chExt cx="4296500" cy="4319998"/>
          </a:xfrm>
        </p:grpSpPr>
        <p:grpSp>
          <p:nvGrpSpPr>
            <p:cNvPr id="15" name="组合 105"/>
            <p:cNvGrpSpPr>
              <a:grpSpLocks/>
            </p:cNvGrpSpPr>
            <p:nvPr/>
          </p:nvGrpSpPr>
          <p:grpSpPr bwMode="auto">
            <a:xfrm>
              <a:off x="720000" y="1080000"/>
              <a:ext cx="4257116" cy="4319998"/>
              <a:chOff x="725173" y="1142235"/>
              <a:chExt cx="4291910" cy="4198857"/>
            </a:xfrm>
          </p:grpSpPr>
          <p:sp>
            <p:nvSpPr>
              <p:cNvPr id="107" name="椭圆 106"/>
              <p:cNvSpPr/>
              <p:nvPr/>
            </p:nvSpPr>
            <p:spPr>
              <a:xfrm>
                <a:off x="875160" y="1142235"/>
                <a:ext cx="4141923" cy="41411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pic>
            <p:nvPicPr>
              <p:cNvPr id="110" name="图片 109"/>
              <p:cNvPicPr>
                <a:picLocks noChangeAspect="1"/>
              </p:cNvPicPr>
              <p:nvPr/>
            </p:nvPicPr>
            <p:blipFill>
              <a:blip r:embed="rId2" cstate="print"/>
              <a:srcRect l="15987" t="309" r="20936" b="54406"/>
              <a:stretch>
                <a:fillRect/>
              </a:stretch>
            </p:blipFill>
            <p:spPr>
              <a:xfrm rot="2636422">
                <a:off x="725173" y="1862295"/>
                <a:ext cx="3478797" cy="3478797"/>
              </a:xfrm>
              <a:custGeom>
                <a:avLst/>
                <a:gdLst>
                  <a:gd name="connsiteX0" fmla="*/ 1238250 w 2476500"/>
                  <a:gd name="connsiteY0" fmla="*/ 0 h 2476500"/>
                  <a:gd name="connsiteX1" fmla="*/ 2476500 w 2476500"/>
                  <a:gd name="connsiteY1" fmla="*/ 1238250 h 2476500"/>
                  <a:gd name="connsiteX2" fmla="*/ 1238250 w 2476500"/>
                  <a:gd name="connsiteY2" fmla="*/ 2476500 h 2476500"/>
                  <a:gd name="connsiteX3" fmla="*/ 0 w 2476500"/>
                  <a:gd name="connsiteY3" fmla="*/ 1238250 h 2476500"/>
                  <a:gd name="connsiteX4" fmla="*/ 1238250 w 2476500"/>
                  <a:gd name="connsiteY4" fmla="*/ 0 h 247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0" h="2476500">
                    <a:moveTo>
                      <a:pt x="1238250" y="0"/>
                    </a:moveTo>
                    <a:cubicBezTo>
                      <a:pt x="1922117" y="0"/>
                      <a:pt x="2476500" y="554383"/>
                      <a:pt x="2476500" y="1238250"/>
                    </a:cubicBezTo>
                    <a:cubicBezTo>
                      <a:pt x="2476500" y="1922117"/>
                      <a:pt x="1922117" y="2476500"/>
                      <a:pt x="1238250" y="2476500"/>
                    </a:cubicBezTo>
                    <a:cubicBezTo>
                      <a:pt x="554383" y="2476500"/>
                      <a:pt x="0" y="1922117"/>
                      <a:pt x="0" y="1238250"/>
                    </a:cubicBezTo>
                    <a:cubicBezTo>
                      <a:pt x="0" y="554383"/>
                      <a:pt x="554383" y="0"/>
                      <a:pt x="1238250" y="0"/>
                    </a:cubicBezTo>
                    <a:close/>
                  </a:path>
                </a:pathLst>
              </a:custGeom>
            </p:spPr>
          </p:pic>
        </p:grpSp>
        <p:pic>
          <p:nvPicPr>
            <p:cNvPr id="47" name="Picture 7" descr="C:\Users\user\Documents\Tencent Files\664897523\Image\C2C\6EA5DFE51F65D1797D949FC5F5EDBDBD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5200" y="1117600"/>
              <a:ext cx="4051300" cy="42291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48"/>
          <p:cNvGrpSpPr/>
          <p:nvPr/>
        </p:nvGrpSpPr>
        <p:grpSpPr>
          <a:xfrm>
            <a:off x="4539600" y="3369600"/>
            <a:ext cx="1674000" cy="1674000"/>
            <a:chOff x="4539600" y="3369600"/>
            <a:chExt cx="1674000" cy="1674000"/>
          </a:xfrm>
        </p:grpSpPr>
        <p:sp>
          <p:nvSpPr>
            <p:cNvPr id="121" name="椭圆 120"/>
            <p:cNvSpPr/>
            <p:nvPr/>
          </p:nvSpPr>
          <p:spPr bwMode="auto">
            <a:xfrm>
              <a:off x="4539600" y="3369600"/>
              <a:ext cx="1674000" cy="1674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4749800" y="3911600"/>
              <a:ext cx="1346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latin typeface="微软雅黑" pitchFamily="34" charset="-122"/>
                  <a:ea typeface="微软雅黑" pitchFamily="34" charset="-122"/>
                </a:rPr>
                <a:t>电子阅览服  务</a:t>
              </a:r>
              <a:endParaRPr lang="zh-CN" altLang="en-US" sz="20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0482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E329E3C-D9E5-4382-911D-E7C63B5FF534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32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grpSp>
        <p:nvGrpSpPr>
          <p:cNvPr id="3" name="组合 104"/>
          <p:cNvGrpSpPr/>
          <p:nvPr/>
        </p:nvGrpSpPr>
        <p:grpSpPr>
          <a:xfrm>
            <a:off x="0" y="216000"/>
            <a:ext cx="2638148" cy="584775"/>
            <a:chOff x="0" y="216000"/>
            <a:chExt cx="2638148" cy="584775"/>
          </a:xfrm>
        </p:grpSpPr>
        <p:sp>
          <p:nvSpPr>
            <p:cNvPr id="4" name="矩形 3"/>
            <p:cNvSpPr/>
            <p:nvPr/>
          </p:nvSpPr>
          <p:spPr bwMode="auto">
            <a:xfrm>
              <a:off x="0" y="242888"/>
              <a:ext cx="401638" cy="46196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4" name="文本框 103"/>
            <p:cNvSpPr txBox="1"/>
            <p:nvPr/>
          </p:nvSpPr>
          <p:spPr bwMode="auto">
            <a:xfrm>
              <a:off x="401638" y="216000"/>
              <a:ext cx="2236510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图书馆服务</a:t>
              </a:r>
              <a:endParaRPr lang="en-US" altLang="zh-CN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" name="组合 122"/>
          <p:cNvGrpSpPr>
            <a:grpSpLocks/>
          </p:cNvGrpSpPr>
          <p:nvPr/>
        </p:nvGrpSpPr>
        <p:grpSpPr bwMode="auto">
          <a:xfrm>
            <a:off x="6666400" y="1306513"/>
            <a:ext cx="4457700" cy="1131887"/>
            <a:chOff x="1444608" y="836515"/>
            <a:chExt cx="9731392" cy="1259732"/>
          </a:xfrm>
        </p:grpSpPr>
        <p:sp>
          <p:nvSpPr>
            <p:cNvPr id="126" name="矩形 125"/>
            <p:cNvSpPr/>
            <p:nvPr/>
          </p:nvSpPr>
          <p:spPr bwMode="auto">
            <a:xfrm>
              <a:off x="1543033" y="836515"/>
              <a:ext cx="9632967" cy="1259732"/>
            </a:xfrm>
            <a:prstGeom prst="rect">
              <a:avLst/>
            </a:prstGeom>
            <a:solidFill>
              <a:schemeClr val="accent4">
                <a:alpha val="18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6" name="组合 30"/>
            <p:cNvGrpSpPr>
              <a:grpSpLocks/>
            </p:cNvGrpSpPr>
            <p:nvPr/>
          </p:nvGrpSpPr>
          <p:grpSpPr bwMode="auto">
            <a:xfrm>
              <a:off x="1444608" y="836515"/>
              <a:ext cx="9256729" cy="1259732"/>
              <a:chOff x="1104129" y="5270499"/>
              <a:chExt cx="9256729" cy="1259732"/>
            </a:xfrm>
          </p:grpSpPr>
          <p:sp>
            <p:nvSpPr>
              <p:cNvPr id="128" name="文本框 31"/>
              <p:cNvSpPr txBox="1"/>
              <p:nvPr/>
            </p:nvSpPr>
            <p:spPr>
              <a:xfrm>
                <a:off x="1359719" y="5375344"/>
                <a:ext cx="2656775" cy="44530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itchFamily="49" charset="-122"/>
                    <a:ea typeface="黑体" pitchFamily="49" charset="-122"/>
                    <a:cs typeface="Arial" panose="020B0604020202020204" pitchFamily="34" charset="0"/>
                  </a:rPr>
                  <a:t>服务地点</a:t>
                </a:r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7" name="组合 32"/>
              <p:cNvGrpSpPr>
                <a:grpSpLocks/>
              </p:cNvGrpSpPr>
              <p:nvPr/>
            </p:nvGrpSpPr>
            <p:grpSpPr bwMode="auto">
              <a:xfrm>
                <a:off x="1104129" y="5270499"/>
                <a:ext cx="9256729" cy="1259732"/>
                <a:chOff x="1104129" y="5270499"/>
                <a:chExt cx="9256729" cy="1259732"/>
              </a:xfrm>
            </p:grpSpPr>
            <p:sp>
              <p:nvSpPr>
                <p:cNvPr id="131" name="矩形 130"/>
                <p:cNvSpPr/>
                <p:nvPr/>
              </p:nvSpPr>
              <p:spPr>
                <a:xfrm>
                  <a:off x="1104129" y="5270499"/>
                  <a:ext cx="98425" cy="1259732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2" name="矩形 131"/>
                <p:cNvSpPr/>
                <p:nvPr/>
              </p:nvSpPr>
              <p:spPr>
                <a:xfrm>
                  <a:off x="1383529" y="5794726"/>
                  <a:ext cx="8977329" cy="582317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800" dirty="0" smtClean="0">
                      <a:latin typeface="微软雅黑" pitchFamily="34" charset="-122"/>
                      <a:ea typeface="微软雅黑" pitchFamily="34" charset="-122"/>
                    </a:rPr>
                    <a:t>     </a:t>
                  </a: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图书馆</a:t>
                  </a:r>
                  <a:r>
                    <a:rPr lang="en-US" altLang="zh-CN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3</a:t>
                  </a: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楼，共</a:t>
                  </a:r>
                  <a:r>
                    <a:rPr lang="en-US" altLang="zh-CN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60</a:t>
                  </a:r>
                  <a:r>
                    <a:rPr lang="zh-CN" altLang="en-US" sz="28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台</a:t>
                  </a:r>
                  <a:endParaRPr lang="en-US" altLang="zh-CN" sz="2800" b="1" dirty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136" name="椭圆 135"/>
          <p:cNvSpPr/>
          <p:nvPr/>
        </p:nvSpPr>
        <p:spPr>
          <a:xfrm>
            <a:off x="5043488" y="1749425"/>
            <a:ext cx="417512" cy="4175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7" name="椭圆 136"/>
          <p:cNvSpPr/>
          <p:nvPr/>
        </p:nvSpPr>
        <p:spPr>
          <a:xfrm>
            <a:off x="4548188" y="1454150"/>
            <a:ext cx="328612" cy="330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8" name="椭圆 137"/>
          <p:cNvSpPr/>
          <p:nvPr/>
        </p:nvSpPr>
        <p:spPr>
          <a:xfrm flipH="1">
            <a:off x="298450" y="1919288"/>
            <a:ext cx="554038" cy="5524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9" name="椭圆 138"/>
          <p:cNvSpPr/>
          <p:nvPr/>
        </p:nvSpPr>
        <p:spPr>
          <a:xfrm>
            <a:off x="5256213" y="2995613"/>
            <a:ext cx="206375" cy="2047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0" name="椭圆 139"/>
          <p:cNvSpPr/>
          <p:nvPr/>
        </p:nvSpPr>
        <p:spPr>
          <a:xfrm rot="11047877">
            <a:off x="1938338" y="5992813"/>
            <a:ext cx="165100" cy="165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1" name="椭圆 140"/>
          <p:cNvSpPr/>
          <p:nvPr/>
        </p:nvSpPr>
        <p:spPr>
          <a:xfrm>
            <a:off x="1328738" y="5078413"/>
            <a:ext cx="603250" cy="6032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2" name="椭圆 141"/>
          <p:cNvSpPr/>
          <p:nvPr/>
        </p:nvSpPr>
        <p:spPr>
          <a:xfrm flipV="1">
            <a:off x="2563813" y="5973763"/>
            <a:ext cx="679450" cy="6794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" name="椭圆 142"/>
          <p:cNvSpPr/>
          <p:nvPr/>
        </p:nvSpPr>
        <p:spPr>
          <a:xfrm>
            <a:off x="576263" y="5153025"/>
            <a:ext cx="287337" cy="28733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4" name="椭圆 143"/>
          <p:cNvSpPr/>
          <p:nvPr/>
        </p:nvSpPr>
        <p:spPr>
          <a:xfrm flipH="1">
            <a:off x="2752725" y="5370513"/>
            <a:ext cx="301625" cy="3016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5" name="椭圆 144"/>
          <p:cNvSpPr/>
          <p:nvPr/>
        </p:nvSpPr>
        <p:spPr>
          <a:xfrm flipH="1">
            <a:off x="4416425" y="5197475"/>
            <a:ext cx="231775" cy="2333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6" name="椭圆 145"/>
          <p:cNvSpPr/>
          <p:nvPr/>
        </p:nvSpPr>
        <p:spPr>
          <a:xfrm>
            <a:off x="3609975" y="5580063"/>
            <a:ext cx="250825" cy="2524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7" name="椭圆 146"/>
          <p:cNvSpPr/>
          <p:nvPr/>
        </p:nvSpPr>
        <p:spPr>
          <a:xfrm>
            <a:off x="-41275" y="3700463"/>
            <a:ext cx="942975" cy="9477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" name="组合 156"/>
          <p:cNvGrpSpPr>
            <a:grpSpLocks/>
          </p:cNvGrpSpPr>
          <p:nvPr/>
        </p:nvGrpSpPr>
        <p:grpSpPr bwMode="auto">
          <a:xfrm>
            <a:off x="6654686" y="2716212"/>
            <a:ext cx="4610214" cy="3100387"/>
            <a:chOff x="1419036" y="836515"/>
            <a:chExt cx="10064338" cy="2062079"/>
          </a:xfrm>
        </p:grpSpPr>
        <p:sp>
          <p:nvSpPr>
            <p:cNvPr id="158" name="矩形 157"/>
            <p:cNvSpPr/>
            <p:nvPr/>
          </p:nvSpPr>
          <p:spPr bwMode="auto">
            <a:xfrm>
              <a:off x="1543033" y="836515"/>
              <a:ext cx="9632967" cy="2062079"/>
            </a:xfrm>
            <a:prstGeom prst="rect">
              <a:avLst/>
            </a:prstGeom>
            <a:solidFill>
              <a:schemeClr val="accent4">
                <a:alpha val="18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2" name="组合 30"/>
            <p:cNvGrpSpPr>
              <a:grpSpLocks/>
            </p:cNvGrpSpPr>
            <p:nvPr/>
          </p:nvGrpSpPr>
          <p:grpSpPr bwMode="auto">
            <a:xfrm>
              <a:off x="1419036" y="836515"/>
              <a:ext cx="10064338" cy="2062079"/>
              <a:chOff x="1078557" y="5270499"/>
              <a:chExt cx="10064338" cy="2062079"/>
            </a:xfrm>
          </p:grpSpPr>
          <p:sp>
            <p:nvSpPr>
              <p:cNvPr id="160" name="文本框 31"/>
              <p:cNvSpPr txBox="1"/>
              <p:nvPr/>
            </p:nvSpPr>
            <p:spPr>
              <a:xfrm>
                <a:off x="1359719" y="5375344"/>
                <a:ext cx="2656775" cy="26611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itchFamily="49" charset="-122"/>
                    <a:ea typeface="黑体" pitchFamily="49" charset="-122"/>
                    <a:cs typeface="Arial" panose="020B0604020202020204" pitchFamily="34" charset="0"/>
                  </a:rPr>
                  <a:t>使用规定</a:t>
                </a:r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13" name="组合 32"/>
              <p:cNvGrpSpPr>
                <a:grpSpLocks/>
              </p:cNvGrpSpPr>
              <p:nvPr/>
            </p:nvGrpSpPr>
            <p:grpSpPr bwMode="auto">
              <a:xfrm>
                <a:off x="1078557" y="5270499"/>
                <a:ext cx="10064338" cy="2062079"/>
                <a:chOff x="1078557" y="5270499"/>
                <a:chExt cx="10064338" cy="2062079"/>
              </a:xfrm>
            </p:grpSpPr>
            <p:sp>
              <p:nvSpPr>
                <p:cNvPr id="162" name="矩形 161"/>
                <p:cNvSpPr/>
                <p:nvPr/>
              </p:nvSpPr>
              <p:spPr>
                <a:xfrm>
                  <a:off x="1104129" y="5270499"/>
                  <a:ext cx="98425" cy="2062079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3" name="矩形 162"/>
                <p:cNvSpPr/>
                <p:nvPr/>
              </p:nvSpPr>
              <p:spPr>
                <a:xfrm>
                  <a:off x="1078557" y="5600449"/>
                  <a:ext cx="10064338" cy="171950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1" eaLnBrk="1" fontAlgn="auto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Font typeface="Wingdings" pitchFamily="2" charset="2"/>
                    <a:buChar char="l"/>
                    <a:defRPr/>
                  </a:pPr>
                  <a:r>
                    <a:rPr lang="zh-CN" altLang="en-US" sz="27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 一人一台机器</a:t>
                  </a:r>
                  <a:endParaRPr lang="en-US" altLang="zh-CN" sz="2700" b="1" dirty="0" smtClean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  <a:p>
                  <a:pPr lvl="1" eaLnBrk="1" fontAlgn="auto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Font typeface="Wingdings" pitchFamily="2" charset="2"/>
                    <a:buChar char="l"/>
                    <a:defRPr/>
                  </a:pPr>
                  <a:r>
                    <a:rPr lang="zh-CN" altLang="en-US" sz="27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 仅用于学习相关活动</a:t>
                  </a:r>
                  <a:endParaRPr lang="en-US" altLang="zh-CN" sz="2700" b="1" dirty="0" smtClean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  <a:p>
                  <a:pPr lvl="1" eaLnBrk="1" fontAlgn="auto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Font typeface="Wingdings" pitchFamily="2" charset="2"/>
                    <a:buChar char="l"/>
                    <a:defRPr/>
                  </a:pPr>
                  <a:r>
                    <a:rPr lang="en-US" altLang="zh-CN" sz="27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 </a:t>
                  </a:r>
                  <a:r>
                    <a:rPr lang="zh-CN" altLang="en-US" sz="2700" b="1" dirty="0" smtClean="0">
                      <a:solidFill>
                        <a:srgbClr val="FF0000"/>
                      </a:solidFill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自 带 </a:t>
                  </a:r>
                  <a:r>
                    <a:rPr lang="en-US" altLang="zh-CN" sz="2700" b="1" dirty="0" smtClean="0">
                      <a:solidFill>
                        <a:srgbClr val="FF0000"/>
                      </a:solidFill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U </a:t>
                  </a:r>
                  <a:r>
                    <a:rPr lang="zh-CN" altLang="en-US" sz="2700" b="1" dirty="0" smtClean="0">
                      <a:solidFill>
                        <a:srgbClr val="FF0000"/>
                      </a:solidFill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盘</a:t>
                  </a:r>
                  <a:endParaRPr lang="en-US" altLang="zh-CN" sz="2700" b="1" dirty="0" smtClean="0">
                    <a:solidFill>
                      <a:srgbClr val="FF0000"/>
                    </a:solidFill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  <a:p>
                  <a:pPr lvl="1" eaLnBrk="1" fontAlgn="auto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Font typeface="Wingdings" pitchFamily="2" charset="2"/>
                    <a:buChar char="l"/>
                    <a:defRPr/>
                  </a:pPr>
                  <a:r>
                    <a:rPr lang="en-US" altLang="zh-CN" sz="27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 </a:t>
                  </a:r>
                  <a:r>
                    <a:rPr lang="zh-CN" altLang="en-US" sz="2700" b="1" dirty="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勿关屏幕，勿拔电源线</a:t>
                  </a:r>
                  <a:endParaRPr lang="en-US" altLang="zh-CN" sz="2700" b="1" dirty="0" smtClean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49" name="组合 48"/>
          <p:cNvGrpSpPr/>
          <p:nvPr/>
        </p:nvGrpSpPr>
        <p:grpSpPr>
          <a:xfrm>
            <a:off x="720000" y="1080000"/>
            <a:ext cx="4364763" cy="4319998"/>
            <a:chOff x="720000" y="1080000"/>
            <a:chExt cx="4364763" cy="4319998"/>
          </a:xfrm>
        </p:grpSpPr>
        <p:grpSp>
          <p:nvGrpSpPr>
            <p:cNvPr id="15" name="组合 105"/>
            <p:cNvGrpSpPr>
              <a:grpSpLocks/>
            </p:cNvGrpSpPr>
            <p:nvPr/>
          </p:nvGrpSpPr>
          <p:grpSpPr bwMode="auto">
            <a:xfrm>
              <a:off x="720000" y="1080000"/>
              <a:ext cx="4257116" cy="4319998"/>
              <a:chOff x="725173" y="1142235"/>
              <a:chExt cx="4291910" cy="4198857"/>
            </a:xfrm>
          </p:grpSpPr>
          <p:sp>
            <p:nvSpPr>
              <p:cNvPr id="107" name="椭圆 106"/>
              <p:cNvSpPr/>
              <p:nvPr/>
            </p:nvSpPr>
            <p:spPr>
              <a:xfrm>
                <a:off x="875160" y="1142235"/>
                <a:ext cx="4141923" cy="41411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pic>
            <p:nvPicPr>
              <p:cNvPr id="110" name="图片 109"/>
              <p:cNvPicPr>
                <a:picLocks noChangeAspect="1"/>
              </p:cNvPicPr>
              <p:nvPr/>
            </p:nvPicPr>
            <p:blipFill>
              <a:blip r:embed="rId2" cstate="print"/>
              <a:srcRect l="15987" t="309" r="20936" b="54406"/>
              <a:stretch>
                <a:fillRect/>
              </a:stretch>
            </p:blipFill>
            <p:spPr>
              <a:xfrm rot="2636422">
                <a:off x="725173" y="1862295"/>
                <a:ext cx="3478797" cy="3478797"/>
              </a:xfrm>
              <a:custGeom>
                <a:avLst/>
                <a:gdLst>
                  <a:gd name="connsiteX0" fmla="*/ 1238250 w 2476500"/>
                  <a:gd name="connsiteY0" fmla="*/ 0 h 2476500"/>
                  <a:gd name="connsiteX1" fmla="*/ 2476500 w 2476500"/>
                  <a:gd name="connsiteY1" fmla="*/ 1238250 h 2476500"/>
                  <a:gd name="connsiteX2" fmla="*/ 1238250 w 2476500"/>
                  <a:gd name="connsiteY2" fmla="*/ 2476500 h 2476500"/>
                  <a:gd name="connsiteX3" fmla="*/ 0 w 2476500"/>
                  <a:gd name="connsiteY3" fmla="*/ 1238250 h 2476500"/>
                  <a:gd name="connsiteX4" fmla="*/ 1238250 w 2476500"/>
                  <a:gd name="connsiteY4" fmla="*/ 0 h 247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6500" h="2476500">
                    <a:moveTo>
                      <a:pt x="1238250" y="0"/>
                    </a:moveTo>
                    <a:cubicBezTo>
                      <a:pt x="1922117" y="0"/>
                      <a:pt x="2476500" y="554383"/>
                      <a:pt x="2476500" y="1238250"/>
                    </a:cubicBezTo>
                    <a:cubicBezTo>
                      <a:pt x="2476500" y="1922117"/>
                      <a:pt x="1922117" y="2476500"/>
                      <a:pt x="1238250" y="2476500"/>
                    </a:cubicBezTo>
                    <a:cubicBezTo>
                      <a:pt x="554383" y="2476500"/>
                      <a:pt x="0" y="1922117"/>
                      <a:pt x="0" y="1238250"/>
                    </a:cubicBezTo>
                    <a:cubicBezTo>
                      <a:pt x="0" y="554383"/>
                      <a:pt x="554383" y="0"/>
                      <a:pt x="1238250" y="0"/>
                    </a:cubicBezTo>
                    <a:close/>
                  </a:path>
                </a:pathLst>
              </a:custGeom>
            </p:spPr>
          </p:pic>
        </p:grpSp>
        <p:pic>
          <p:nvPicPr>
            <p:cNvPr id="48" name="Picture 4" descr="C:\Users\user\Documents\Tencent Files\664897523\Image\C2C\9E2A79F7853AE28AE59A7F42ACEC5350.jpg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89000" y="1168400"/>
              <a:ext cx="4195763" cy="4114799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395413" y="2039938"/>
            <a:ext cx="2665412" cy="2346325"/>
            <a:chOff x="1394854" y="2039732"/>
            <a:chExt cx="2666393" cy="2346735"/>
          </a:xfrm>
        </p:grpSpPr>
        <p:sp>
          <p:nvSpPr>
            <p:cNvPr id="2" name="任意多边形 1"/>
            <p:cNvSpPr/>
            <p:nvPr/>
          </p:nvSpPr>
          <p:spPr>
            <a:xfrm rot="13500000" flipH="1">
              <a:off x="1714058" y="2039732"/>
              <a:ext cx="2347189" cy="2346735"/>
            </a:xfrm>
            <a:custGeom>
              <a:avLst/>
              <a:gdLst>
                <a:gd name="connsiteX0" fmla="*/ 650363 w 4518605"/>
                <a:gd name="connsiteY0" fmla="*/ 3854920 h 4518605"/>
                <a:gd name="connsiteX1" fmla="*/ 657342 w 4518605"/>
                <a:gd name="connsiteY1" fmla="*/ 3861263 h 4518605"/>
                <a:gd name="connsiteX2" fmla="*/ 663685 w 4518605"/>
                <a:gd name="connsiteY2" fmla="*/ 3868242 h 4518605"/>
                <a:gd name="connsiteX3" fmla="*/ 664321 w 4518605"/>
                <a:gd name="connsiteY3" fmla="*/ 3867606 h 4518605"/>
                <a:gd name="connsiteX4" fmla="*/ 811278 w 4518605"/>
                <a:gd name="connsiteY4" fmla="*/ 4001169 h 4518605"/>
                <a:gd name="connsiteX5" fmla="*/ 2252641 w 4518605"/>
                <a:gd name="connsiteY5" fmla="*/ 4518605 h 4518605"/>
                <a:gd name="connsiteX6" fmla="*/ 4518605 w 4518605"/>
                <a:gd name="connsiteY6" fmla="*/ 2252641 h 4518605"/>
                <a:gd name="connsiteX7" fmla="*/ 4341017 w 4518605"/>
                <a:gd name="connsiteY7" fmla="*/ 234852 h 4518605"/>
                <a:gd name="connsiteX8" fmla="*/ 4376100 w 4518605"/>
                <a:gd name="connsiteY8" fmla="*/ 155826 h 4518605"/>
                <a:gd name="connsiteX9" fmla="*/ 4410691 w 4518605"/>
                <a:gd name="connsiteY9" fmla="*/ 121235 h 4518605"/>
                <a:gd name="connsiteX10" fmla="*/ 4386735 w 4518605"/>
                <a:gd name="connsiteY10" fmla="*/ 131870 h 4518605"/>
                <a:gd name="connsiteX11" fmla="*/ 4397370 w 4518605"/>
                <a:gd name="connsiteY11" fmla="*/ 107914 h 4518605"/>
                <a:gd name="connsiteX12" fmla="*/ 4362779 w 4518605"/>
                <a:gd name="connsiteY12" fmla="*/ 142505 h 4518605"/>
                <a:gd name="connsiteX13" fmla="*/ 4283753 w 4518605"/>
                <a:gd name="connsiteY13" fmla="*/ 177588 h 4518605"/>
                <a:gd name="connsiteX14" fmla="*/ 2265964 w 4518605"/>
                <a:gd name="connsiteY14" fmla="*/ 0 h 4518605"/>
                <a:gd name="connsiteX15" fmla="*/ 0 w 4518605"/>
                <a:gd name="connsiteY15" fmla="*/ 2265964 h 4518605"/>
                <a:gd name="connsiteX16" fmla="*/ 517436 w 4518605"/>
                <a:gd name="connsiteY16" fmla="*/ 3707327 h 4518605"/>
                <a:gd name="connsiteX17" fmla="*/ 650999 w 4518605"/>
                <a:gd name="connsiteY17" fmla="*/ 3854284 h 451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8605" h="4518605">
                  <a:moveTo>
                    <a:pt x="650363" y="3854920"/>
                  </a:moveTo>
                  <a:lnTo>
                    <a:pt x="657342" y="3861263"/>
                  </a:lnTo>
                  <a:lnTo>
                    <a:pt x="663685" y="3868242"/>
                  </a:lnTo>
                  <a:lnTo>
                    <a:pt x="664321" y="3867606"/>
                  </a:lnTo>
                  <a:lnTo>
                    <a:pt x="811278" y="4001169"/>
                  </a:lnTo>
                  <a:cubicBezTo>
                    <a:pt x="1202970" y="4324422"/>
                    <a:pt x="1705128" y="4518605"/>
                    <a:pt x="2252641" y="4518605"/>
                  </a:cubicBezTo>
                  <a:cubicBezTo>
                    <a:pt x="3504098" y="4518605"/>
                    <a:pt x="4518605" y="3504098"/>
                    <a:pt x="4518605" y="2252641"/>
                  </a:cubicBezTo>
                  <a:cubicBezTo>
                    <a:pt x="4518605" y="1544527"/>
                    <a:pt x="4104232" y="871931"/>
                    <a:pt x="4341017" y="234852"/>
                  </a:cubicBezTo>
                  <a:lnTo>
                    <a:pt x="4376100" y="155826"/>
                  </a:lnTo>
                  <a:lnTo>
                    <a:pt x="4410691" y="121235"/>
                  </a:lnTo>
                  <a:lnTo>
                    <a:pt x="4386735" y="131870"/>
                  </a:lnTo>
                  <a:lnTo>
                    <a:pt x="4397370" y="107914"/>
                  </a:lnTo>
                  <a:lnTo>
                    <a:pt x="4362779" y="142505"/>
                  </a:lnTo>
                  <a:lnTo>
                    <a:pt x="4283753" y="177588"/>
                  </a:lnTo>
                  <a:cubicBezTo>
                    <a:pt x="3646674" y="414373"/>
                    <a:pt x="2974078" y="0"/>
                    <a:pt x="2265964" y="0"/>
                  </a:cubicBezTo>
                  <a:cubicBezTo>
                    <a:pt x="1014507" y="0"/>
                    <a:pt x="0" y="1014507"/>
                    <a:pt x="0" y="2265964"/>
                  </a:cubicBezTo>
                  <a:cubicBezTo>
                    <a:pt x="0" y="2813477"/>
                    <a:pt x="194183" y="3315635"/>
                    <a:pt x="517436" y="3707327"/>
                  </a:cubicBezTo>
                  <a:lnTo>
                    <a:pt x="650999" y="38542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572" name="文本框 5"/>
            <p:cNvSpPr txBox="1">
              <a:spLocks noChangeArrowheads="1"/>
            </p:cNvSpPr>
            <p:nvPr/>
          </p:nvSpPr>
          <p:spPr bwMode="auto">
            <a:xfrm>
              <a:off x="1950177" y="2186816"/>
              <a:ext cx="1960793" cy="2015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500" dirty="0">
                  <a:solidFill>
                    <a:schemeClr val="bg1"/>
                  </a:solidFill>
                  <a:latin typeface="Century Gothic" pitchFamily="34" charset="0"/>
                </a:rPr>
                <a:t>04</a:t>
              </a:r>
              <a:endParaRPr lang="zh-CN" altLang="en-US" sz="1250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print"/>
            <a:srcRect l="43447" t="18711" r="10242" b="14206"/>
            <a:stretch>
              <a:fillRect/>
            </a:stretch>
          </p:blipFill>
          <p:spPr>
            <a:xfrm>
              <a:off x="1394854" y="2289337"/>
              <a:ext cx="2036614" cy="2036614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sp>
        <p:nvSpPr>
          <p:cNvPr id="14" name="椭圆 13"/>
          <p:cNvSpPr/>
          <p:nvPr/>
        </p:nvSpPr>
        <p:spPr>
          <a:xfrm rot="10800000">
            <a:off x="912813" y="4094163"/>
            <a:ext cx="463550" cy="4635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4135438" y="2443163"/>
            <a:ext cx="6777039" cy="1690502"/>
            <a:chOff x="277329" y="1093495"/>
            <a:chExt cx="5427948" cy="1690576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410834" y="2206380"/>
              <a:ext cx="529444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277329" y="1418946"/>
              <a:ext cx="5141865" cy="7683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联 系 我 们</a:t>
              </a:r>
              <a:endParaRPr lang="zh-CN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26916" y="1093495"/>
              <a:ext cx="5141865" cy="4000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  <a:ea typeface="微软雅黑" panose="020B0503020204020204" pitchFamily="34" charset="-122"/>
                </a:rPr>
                <a:t>CONTACT US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27066" y="2322386"/>
              <a:ext cx="5014636" cy="4616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答疑解惑 寻求帮助 资源推荐 提供建议与意见</a:t>
              </a:r>
              <a:endParaRPr lang="en-US" altLang="zh-CN" sz="24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26" name="椭圆 25"/>
          <p:cNvSpPr/>
          <p:nvPr/>
        </p:nvSpPr>
        <p:spPr>
          <a:xfrm>
            <a:off x="1865313" y="4125913"/>
            <a:ext cx="147637" cy="1492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3717925" y="4362450"/>
            <a:ext cx="242888" cy="2428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4065588" y="4079875"/>
            <a:ext cx="152400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11047877">
            <a:off x="3108325" y="4818063"/>
            <a:ext cx="387350" cy="3873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11047877">
            <a:off x="2328863" y="4422775"/>
            <a:ext cx="169862" cy="1698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1319213" y="2378075"/>
            <a:ext cx="344487" cy="3444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10800000">
            <a:off x="1358900" y="3316288"/>
            <a:ext cx="528638" cy="5270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10933113" y="3060700"/>
            <a:ext cx="153987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11139488" y="3213100"/>
            <a:ext cx="242887" cy="2428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2065338" y="5219700"/>
            <a:ext cx="152400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6" grpId="0" animBg="1"/>
      <p:bldP spid="30" grpId="0" animBg="1"/>
      <p:bldP spid="32" grpId="0" animBg="1"/>
      <p:bldP spid="36" grpId="0" animBg="1"/>
      <p:bldP spid="41" grpId="0" animBg="1"/>
      <p:bldP spid="43" grpId="0" animBg="1"/>
      <p:bldP spid="15" grpId="0" animBg="1"/>
      <p:bldP spid="48" grpId="0" animBg="1"/>
      <p:bldP spid="49" grpId="0" animBg="1"/>
      <p:bldP spid="5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96277B1A-69CA-4DD3-BA2E-13120097D92D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34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 rot="247877">
            <a:off x="5138738" y="2255838"/>
            <a:ext cx="88900" cy="889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 rot="10800000">
            <a:off x="5454650" y="5649913"/>
            <a:ext cx="190500" cy="1905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8" name="椭圆 7"/>
          <p:cNvSpPr/>
          <p:nvPr/>
        </p:nvSpPr>
        <p:spPr>
          <a:xfrm rot="10800000">
            <a:off x="5075238" y="5049838"/>
            <a:ext cx="371475" cy="3714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 rot="10800000">
            <a:off x="5349875" y="3011488"/>
            <a:ext cx="192088" cy="19208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 rot="10800000">
            <a:off x="4916488" y="2425700"/>
            <a:ext cx="485775" cy="4857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 rot="10800000">
            <a:off x="5340350" y="2171700"/>
            <a:ext cx="304800" cy="304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 rot="10800000">
            <a:off x="6310313" y="825500"/>
            <a:ext cx="400050" cy="4000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rot="247877" flipH="1">
            <a:off x="6086475" y="5959475"/>
            <a:ext cx="96838" cy="984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 rot="10800000">
            <a:off x="6781800" y="3541713"/>
            <a:ext cx="404813" cy="40481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 rot="10800000">
            <a:off x="5894388" y="6118225"/>
            <a:ext cx="542925" cy="5429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322888" y="1106488"/>
            <a:ext cx="1085850" cy="10858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591175" y="2192338"/>
            <a:ext cx="1368425" cy="13684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Century Gothic" panose="020B0502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905375" y="3338513"/>
            <a:ext cx="1531938" cy="15303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Century Gothic" panose="020B0502020202020204" pitchFamily="34" charset="0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741988" y="4787900"/>
            <a:ext cx="1085850" cy="10858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2" cstate="print"/>
          <a:srcRect l="43447" t="18711" r="10242" b="14206"/>
          <a:stretch>
            <a:fillRect/>
          </a:stretch>
        </p:blipFill>
        <p:spPr>
          <a:xfrm>
            <a:off x="5385051" y="4457723"/>
            <a:ext cx="1447597" cy="1447597"/>
          </a:xfrm>
          <a:custGeom>
            <a:avLst/>
            <a:gdLst>
              <a:gd name="connsiteX0" fmla="*/ 893600 w 1787200"/>
              <a:gd name="connsiteY0" fmla="*/ 0 h 1787200"/>
              <a:gd name="connsiteX1" fmla="*/ 1787200 w 1787200"/>
              <a:gd name="connsiteY1" fmla="*/ 893600 h 1787200"/>
              <a:gd name="connsiteX2" fmla="*/ 893600 w 1787200"/>
              <a:gd name="connsiteY2" fmla="*/ 1787200 h 1787200"/>
              <a:gd name="connsiteX3" fmla="*/ 0 w 1787200"/>
              <a:gd name="connsiteY3" fmla="*/ 893600 h 1787200"/>
              <a:gd name="connsiteX4" fmla="*/ 893600 w 1787200"/>
              <a:gd name="connsiteY4" fmla="*/ 0 h 178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7200" h="1787200">
                <a:moveTo>
                  <a:pt x="893600" y="0"/>
                </a:moveTo>
                <a:cubicBezTo>
                  <a:pt x="1387122" y="0"/>
                  <a:pt x="1787200" y="400078"/>
                  <a:pt x="1787200" y="893600"/>
                </a:cubicBezTo>
                <a:cubicBezTo>
                  <a:pt x="1787200" y="1387122"/>
                  <a:pt x="1387122" y="1787200"/>
                  <a:pt x="893600" y="1787200"/>
                </a:cubicBezTo>
                <a:cubicBezTo>
                  <a:pt x="400078" y="1787200"/>
                  <a:pt x="0" y="1387122"/>
                  <a:pt x="0" y="893600"/>
                </a:cubicBezTo>
                <a:cubicBezTo>
                  <a:pt x="0" y="400078"/>
                  <a:pt x="400078" y="0"/>
                  <a:pt x="893600" y="0"/>
                </a:cubicBezTo>
                <a:close/>
              </a:path>
            </a:pathLst>
          </a:cu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2" cstate="print"/>
          <a:srcRect l="43447" t="18711" r="10242" b="14206"/>
          <a:stretch>
            <a:fillRect/>
          </a:stretch>
        </p:blipFill>
        <p:spPr>
          <a:xfrm>
            <a:off x="4977777" y="3749423"/>
            <a:ext cx="1152845" cy="1152845"/>
          </a:xfrm>
          <a:custGeom>
            <a:avLst/>
            <a:gdLst>
              <a:gd name="connsiteX0" fmla="*/ 893600 w 1787200"/>
              <a:gd name="connsiteY0" fmla="*/ 0 h 1787200"/>
              <a:gd name="connsiteX1" fmla="*/ 1787200 w 1787200"/>
              <a:gd name="connsiteY1" fmla="*/ 893600 h 1787200"/>
              <a:gd name="connsiteX2" fmla="*/ 893600 w 1787200"/>
              <a:gd name="connsiteY2" fmla="*/ 1787200 h 1787200"/>
              <a:gd name="connsiteX3" fmla="*/ 0 w 1787200"/>
              <a:gd name="connsiteY3" fmla="*/ 893600 h 1787200"/>
              <a:gd name="connsiteX4" fmla="*/ 893600 w 1787200"/>
              <a:gd name="connsiteY4" fmla="*/ 0 h 178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7200" h="1787200">
                <a:moveTo>
                  <a:pt x="893600" y="0"/>
                </a:moveTo>
                <a:cubicBezTo>
                  <a:pt x="1387122" y="0"/>
                  <a:pt x="1787200" y="400078"/>
                  <a:pt x="1787200" y="893600"/>
                </a:cubicBezTo>
                <a:cubicBezTo>
                  <a:pt x="1787200" y="1387122"/>
                  <a:pt x="1387122" y="1787200"/>
                  <a:pt x="893600" y="1787200"/>
                </a:cubicBezTo>
                <a:cubicBezTo>
                  <a:pt x="400078" y="1787200"/>
                  <a:pt x="0" y="1387122"/>
                  <a:pt x="0" y="893600"/>
                </a:cubicBezTo>
                <a:cubicBezTo>
                  <a:pt x="0" y="400078"/>
                  <a:pt x="400078" y="0"/>
                  <a:pt x="893600" y="0"/>
                </a:cubicBezTo>
                <a:close/>
              </a:path>
            </a:pathLst>
          </a:custGeom>
        </p:spPr>
      </p:pic>
      <p:sp>
        <p:nvSpPr>
          <p:cNvPr id="32" name="椭圆 31"/>
          <p:cNvSpPr/>
          <p:nvPr/>
        </p:nvSpPr>
        <p:spPr>
          <a:xfrm rot="10800000">
            <a:off x="6435725" y="4362450"/>
            <a:ext cx="233363" cy="23336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53" name="椭圆 52"/>
          <p:cNvSpPr/>
          <p:nvPr/>
        </p:nvSpPr>
        <p:spPr>
          <a:xfrm rot="10800000">
            <a:off x="6854825" y="1689100"/>
            <a:ext cx="242888" cy="24288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54" name="椭圆 53"/>
          <p:cNvSpPr/>
          <p:nvPr/>
        </p:nvSpPr>
        <p:spPr>
          <a:xfrm rot="10800000">
            <a:off x="6507163" y="1381125"/>
            <a:ext cx="188912" cy="18891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55" name="椭圆 54"/>
          <p:cNvSpPr/>
          <p:nvPr/>
        </p:nvSpPr>
        <p:spPr>
          <a:xfrm rot="10800000">
            <a:off x="6538913" y="1722438"/>
            <a:ext cx="152400" cy="152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56" name="椭圆 55"/>
          <p:cNvSpPr/>
          <p:nvPr/>
        </p:nvSpPr>
        <p:spPr>
          <a:xfrm rot="10800000">
            <a:off x="7067550" y="4238625"/>
            <a:ext cx="152400" cy="152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grpSp>
        <p:nvGrpSpPr>
          <p:cNvPr id="77" name="组合 76"/>
          <p:cNvGrpSpPr>
            <a:grpSpLocks/>
          </p:cNvGrpSpPr>
          <p:nvPr/>
        </p:nvGrpSpPr>
        <p:grpSpPr bwMode="auto">
          <a:xfrm>
            <a:off x="330201" y="1168400"/>
            <a:ext cx="11264899" cy="4505127"/>
            <a:chOff x="330500" y="1167677"/>
            <a:chExt cx="11264353" cy="4505108"/>
          </a:xfrm>
        </p:grpSpPr>
        <p:grpSp>
          <p:nvGrpSpPr>
            <p:cNvPr id="27680" name="组合 32"/>
            <p:cNvGrpSpPr>
              <a:grpSpLocks/>
            </p:cNvGrpSpPr>
            <p:nvPr/>
          </p:nvGrpSpPr>
          <p:grpSpPr bwMode="auto">
            <a:xfrm>
              <a:off x="884511" y="1167677"/>
              <a:ext cx="4438434" cy="830062"/>
              <a:chOff x="884511" y="1746207"/>
              <a:chExt cx="4438434" cy="830062"/>
            </a:xfrm>
          </p:grpSpPr>
          <p:cxnSp>
            <p:nvCxnSpPr>
              <p:cNvPr id="34" name="直接连接符 33"/>
              <p:cNvCxnSpPr/>
              <p:nvPr/>
            </p:nvCxnSpPr>
            <p:spPr>
              <a:xfrm>
                <a:off x="884511" y="2206580"/>
                <a:ext cx="4438434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文本框 34"/>
              <p:cNvSpPr txBox="1"/>
              <p:nvPr/>
            </p:nvSpPr>
            <p:spPr>
              <a:xfrm>
                <a:off x="1536941" y="1746207"/>
                <a:ext cx="3484395" cy="461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QQ</a:t>
                </a:r>
                <a:r>
                  <a:rPr lang="zh-CN" altLang="en-US" sz="2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咨询：</a:t>
                </a:r>
                <a:r>
                  <a:rPr lang="en-US" altLang="zh-CN" sz="2400" b="1" dirty="0" smtClean="0"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1557741767</a:t>
                </a:r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884511" y="2268493"/>
                <a:ext cx="4311440" cy="30777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4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周一至周五 </a:t>
                </a:r>
                <a:r>
                  <a:rPr lang="en-US" altLang="zh-CN" sz="14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9:00-16:00</a:t>
                </a:r>
                <a:endPara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7681" name="组合 58"/>
            <p:cNvGrpSpPr>
              <a:grpSpLocks/>
            </p:cNvGrpSpPr>
            <p:nvPr/>
          </p:nvGrpSpPr>
          <p:grpSpPr bwMode="auto">
            <a:xfrm>
              <a:off x="330500" y="3634642"/>
              <a:ext cx="4571777" cy="830063"/>
              <a:chOff x="752164" y="1745520"/>
              <a:chExt cx="4571777" cy="830063"/>
            </a:xfrm>
          </p:grpSpPr>
          <p:cxnSp>
            <p:nvCxnSpPr>
              <p:cNvPr id="60" name="直接连接符 59"/>
              <p:cNvCxnSpPr/>
              <p:nvPr/>
            </p:nvCxnSpPr>
            <p:spPr>
              <a:xfrm>
                <a:off x="883920" y="2207481"/>
                <a:ext cx="4440021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文本框 60"/>
              <p:cNvSpPr txBox="1"/>
              <p:nvPr/>
            </p:nvSpPr>
            <p:spPr>
              <a:xfrm>
                <a:off x="1082348" y="1745520"/>
                <a:ext cx="3939983" cy="461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电话咨询： </a:t>
                </a:r>
                <a:r>
                  <a:rPr lang="en-US" altLang="zh-CN" sz="2400" b="1" dirty="0" smtClean="0"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69395657</a:t>
                </a:r>
                <a:endParaRPr lang="zh-CN" altLang="en-US" sz="2400" b="1" dirty="0">
                  <a:latin typeface="Arial" pitchFamily="34" charset="0"/>
                  <a:ea typeface="微软雅黑" pitchFamily="34" charset="-122"/>
                  <a:cs typeface="Arial" pitchFamily="34" charset="0"/>
                </a:endParaRPr>
              </a:p>
            </p:txBody>
          </p:sp>
          <p:sp>
            <p:nvSpPr>
              <p:cNvPr id="62" name="文本框 61"/>
              <p:cNvSpPr txBox="1"/>
              <p:nvPr/>
            </p:nvSpPr>
            <p:spPr>
              <a:xfrm>
                <a:off x="752164" y="2267807"/>
                <a:ext cx="4444784" cy="3077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4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馆长室： </a:t>
                </a:r>
                <a:r>
                  <a:rPr lang="en-US" altLang="zh-CN" sz="14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69395321    </a:t>
                </a:r>
                <a:r>
                  <a:rPr lang="zh-CN" altLang="en-US" sz="14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三楼管理办公室： </a:t>
                </a:r>
                <a:r>
                  <a:rPr lang="en-US" altLang="zh-CN" sz="14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69395693</a:t>
                </a:r>
                <a:endPara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7682" name="组合 70"/>
            <p:cNvGrpSpPr>
              <a:grpSpLocks/>
            </p:cNvGrpSpPr>
            <p:nvPr/>
          </p:nvGrpSpPr>
          <p:grpSpPr bwMode="auto">
            <a:xfrm>
              <a:off x="6918305" y="2391635"/>
              <a:ext cx="4676548" cy="461663"/>
              <a:chOff x="6443651" y="2504939"/>
              <a:chExt cx="4676548" cy="461663"/>
            </a:xfrm>
          </p:grpSpPr>
          <p:cxnSp>
            <p:nvCxnSpPr>
              <p:cNvPr id="64" name="直接连接符 63"/>
              <p:cNvCxnSpPr/>
              <p:nvPr/>
            </p:nvCxnSpPr>
            <p:spPr>
              <a:xfrm>
                <a:off x="6443651" y="2965312"/>
                <a:ext cx="4440022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文本框 64"/>
              <p:cNvSpPr txBox="1"/>
              <p:nvPr/>
            </p:nvSpPr>
            <p:spPr>
              <a:xfrm>
                <a:off x="6443651" y="2504939"/>
                <a:ext cx="4676548" cy="461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E-mail</a:t>
                </a:r>
                <a:r>
                  <a:rPr lang="zh-CN" altLang="en-US" sz="2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：</a:t>
                </a:r>
                <a:r>
                  <a:rPr lang="en-US" altLang="zh-CN" sz="2400" b="1" dirty="0" smtClean="0"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1557741767@qq.com</a:t>
                </a:r>
                <a:endParaRPr lang="zh-CN" altLang="en-US" sz="2400" b="1" dirty="0">
                  <a:latin typeface="Arial" pitchFamily="34" charset="0"/>
                  <a:ea typeface="微软雅黑" pitchFamily="34" charset="-122"/>
                  <a:cs typeface="Arial" pitchFamily="34" charset="0"/>
                </a:endParaRPr>
              </a:p>
            </p:txBody>
          </p:sp>
        </p:grpSp>
        <p:grpSp>
          <p:nvGrpSpPr>
            <p:cNvPr id="27683" name="组合 71"/>
            <p:cNvGrpSpPr>
              <a:grpSpLocks/>
            </p:cNvGrpSpPr>
            <p:nvPr/>
          </p:nvGrpSpPr>
          <p:grpSpPr bwMode="auto">
            <a:xfrm>
              <a:off x="6827822" y="4842724"/>
              <a:ext cx="4500344" cy="830061"/>
              <a:chOff x="6444558" y="4972472"/>
              <a:chExt cx="4500344" cy="830061"/>
            </a:xfrm>
          </p:grpSpPr>
          <p:cxnSp>
            <p:nvCxnSpPr>
              <p:cNvPr id="68" name="直接连接符 67"/>
              <p:cNvCxnSpPr/>
              <p:nvPr/>
            </p:nvCxnSpPr>
            <p:spPr>
              <a:xfrm>
                <a:off x="6444558" y="5432845"/>
                <a:ext cx="4438434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文本框 68"/>
              <p:cNvSpPr txBox="1"/>
              <p:nvPr/>
            </p:nvSpPr>
            <p:spPr>
              <a:xfrm>
                <a:off x="6444558" y="4972472"/>
                <a:ext cx="4500344" cy="461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现场咨询：</a:t>
                </a:r>
                <a:r>
                  <a:rPr lang="zh-CN" altLang="en-US" sz="2400" b="1" dirty="0" smtClean="0"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图书馆</a:t>
                </a:r>
                <a:r>
                  <a:rPr lang="en-US" altLang="zh-CN" sz="2400" b="1" dirty="0" smtClean="0"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1</a:t>
                </a:r>
                <a:r>
                  <a:rPr lang="zh-CN" altLang="en-US" sz="2400" b="1" dirty="0" smtClean="0"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楼总服务台</a:t>
                </a:r>
                <a:endParaRPr lang="zh-CN" altLang="en-US" sz="2400" b="1" dirty="0">
                  <a:latin typeface="Arial" pitchFamily="34" charset="0"/>
                  <a:ea typeface="微软雅黑" pitchFamily="34" charset="-122"/>
                  <a:cs typeface="Arial" pitchFamily="34" charset="0"/>
                </a:endParaRP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6444558" y="5494757"/>
                <a:ext cx="4311440" cy="30777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4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周一至周四 </a:t>
                </a:r>
                <a:r>
                  <a:rPr lang="en-US" altLang="zh-CN" sz="14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9:00-20:00</a:t>
                </a:r>
                <a:r>
                  <a:rPr lang="zh-CN" altLang="en-US" sz="14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；周五</a:t>
                </a:r>
                <a:r>
                  <a:rPr lang="en-US" altLang="zh-CN" sz="14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9:00-16:00</a:t>
                </a:r>
                <a:endPara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2" cstate="print"/>
          <a:srcRect l="43447" t="18711" r="10242" b="14206"/>
          <a:stretch>
            <a:fillRect/>
          </a:stretch>
        </p:blipFill>
        <p:spPr>
          <a:xfrm>
            <a:off x="5334756" y="1141313"/>
            <a:ext cx="1019877" cy="1019877"/>
          </a:xfrm>
          <a:custGeom>
            <a:avLst/>
            <a:gdLst>
              <a:gd name="connsiteX0" fmla="*/ 893600 w 1787200"/>
              <a:gd name="connsiteY0" fmla="*/ 0 h 1787200"/>
              <a:gd name="connsiteX1" fmla="*/ 1787200 w 1787200"/>
              <a:gd name="connsiteY1" fmla="*/ 893600 h 1787200"/>
              <a:gd name="connsiteX2" fmla="*/ 893600 w 1787200"/>
              <a:gd name="connsiteY2" fmla="*/ 1787200 h 1787200"/>
              <a:gd name="connsiteX3" fmla="*/ 0 w 1787200"/>
              <a:gd name="connsiteY3" fmla="*/ 893600 h 1787200"/>
              <a:gd name="connsiteX4" fmla="*/ 893600 w 1787200"/>
              <a:gd name="connsiteY4" fmla="*/ 0 h 178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7200" h="1787200">
                <a:moveTo>
                  <a:pt x="893600" y="0"/>
                </a:moveTo>
                <a:cubicBezTo>
                  <a:pt x="1387122" y="0"/>
                  <a:pt x="1787200" y="400078"/>
                  <a:pt x="1787200" y="893600"/>
                </a:cubicBezTo>
                <a:cubicBezTo>
                  <a:pt x="1787200" y="1387122"/>
                  <a:pt x="1387122" y="1787200"/>
                  <a:pt x="893600" y="1787200"/>
                </a:cubicBezTo>
                <a:cubicBezTo>
                  <a:pt x="400078" y="1787200"/>
                  <a:pt x="0" y="1387122"/>
                  <a:pt x="0" y="893600"/>
                </a:cubicBezTo>
                <a:cubicBezTo>
                  <a:pt x="0" y="400078"/>
                  <a:pt x="400078" y="0"/>
                  <a:pt x="893600" y="0"/>
                </a:cubicBezTo>
                <a:close/>
              </a:path>
            </a:pathLst>
          </a:custGeom>
        </p:spPr>
      </p:pic>
      <p:sp>
        <p:nvSpPr>
          <p:cNvPr id="73" name="Freeform 96"/>
          <p:cNvSpPr>
            <a:spLocks noEditPoints="1"/>
          </p:cNvSpPr>
          <p:nvPr/>
        </p:nvSpPr>
        <p:spPr bwMode="auto">
          <a:xfrm>
            <a:off x="5349875" y="3795713"/>
            <a:ext cx="592138" cy="538162"/>
          </a:xfrm>
          <a:custGeom>
            <a:avLst/>
            <a:gdLst>
              <a:gd name="T0" fmla="*/ 188411517 w 122"/>
              <a:gd name="T1" fmla="*/ 729204662 h 111"/>
              <a:gd name="T2" fmla="*/ 1248222050 w 122"/>
              <a:gd name="T3" fmla="*/ 635113581 h 111"/>
              <a:gd name="T4" fmla="*/ 1413083948 w 122"/>
              <a:gd name="T5" fmla="*/ 141134197 h 111"/>
              <a:gd name="T6" fmla="*/ 2147483646 w 122"/>
              <a:gd name="T7" fmla="*/ 117615063 h 111"/>
              <a:gd name="T8" fmla="*/ 2147483646 w 122"/>
              <a:gd name="T9" fmla="*/ 2147483646 h 111"/>
              <a:gd name="T10" fmla="*/ 1648594703 w 122"/>
              <a:gd name="T11" fmla="*/ 329316358 h 111"/>
              <a:gd name="T12" fmla="*/ 1248222050 w 122"/>
              <a:gd name="T13" fmla="*/ 2147483646 h 111"/>
              <a:gd name="T14" fmla="*/ 871399017 w 122"/>
              <a:gd name="T15" fmla="*/ 846819724 h 111"/>
              <a:gd name="T16" fmla="*/ 282614848 w 122"/>
              <a:gd name="T17" fmla="*/ 2147483646 h 111"/>
              <a:gd name="T18" fmla="*/ 1931214405 w 122"/>
              <a:gd name="T19" fmla="*/ 893862840 h 111"/>
              <a:gd name="T20" fmla="*/ 1978313644 w 122"/>
              <a:gd name="T21" fmla="*/ 705680679 h 111"/>
              <a:gd name="T22" fmla="*/ 1978313644 w 122"/>
              <a:gd name="T23" fmla="*/ 564546483 h 111"/>
              <a:gd name="T24" fmla="*/ 1931214405 w 122"/>
              <a:gd name="T25" fmla="*/ 399888304 h 111"/>
              <a:gd name="T26" fmla="*/ 2025417736 w 122"/>
              <a:gd name="T27" fmla="*/ 1176136082 h 111"/>
              <a:gd name="T28" fmla="*/ 1931214405 w 122"/>
              <a:gd name="T29" fmla="*/ 1317275127 h 111"/>
              <a:gd name="T30" fmla="*/ 2025417736 w 122"/>
              <a:gd name="T31" fmla="*/ 1317275127 h 111"/>
              <a:gd name="T32" fmla="*/ 1931214405 w 122"/>
              <a:gd name="T33" fmla="*/ 1811254511 h 111"/>
              <a:gd name="T34" fmla="*/ 1978313644 w 122"/>
              <a:gd name="T35" fmla="*/ 1623072350 h 111"/>
              <a:gd name="T36" fmla="*/ 1789902127 w 122"/>
              <a:gd name="T37" fmla="*/ 893862840 h 111"/>
              <a:gd name="T38" fmla="*/ 1719248415 w 122"/>
              <a:gd name="T39" fmla="*/ 729204662 h 111"/>
              <a:gd name="T40" fmla="*/ 1837006220 w 122"/>
              <a:gd name="T41" fmla="*/ 588070465 h 111"/>
              <a:gd name="T42" fmla="*/ 1719248415 w 122"/>
              <a:gd name="T43" fmla="*/ 1035001885 h 111"/>
              <a:gd name="T44" fmla="*/ 1837006220 w 122"/>
              <a:gd name="T45" fmla="*/ 1011477903 h 111"/>
              <a:gd name="T46" fmla="*/ 1719248415 w 122"/>
              <a:gd name="T47" fmla="*/ 1505457288 h 111"/>
              <a:gd name="T48" fmla="*/ 1789902127 w 122"/>
              <a:gd name="T49" fmla="*/ 1340799109 h 111"/>
              <a:gd name="T50" fmla="*/ 1789902127 w 122"/>
              <a:gd name="T51" fmla="*/ 1811254511 h 111"/>
              <a:gd name="T52" fmla="*/ 1719248415 w 122"/>
              <a:gd name="T53" fmla="*/ 1623072350 h 111"/>
              <a:gd name="T54" fmla="*/ 2025417736 w 122"/>
              <a:gd name="T55" fmla="*/ 2117046887 h 111"/>
              <a:gd name="T56" fmla="*/ 1719248415 w 122"/>
              <a:gd name="T57" fmla="*/ 1928864726 h 111"/>
              <a:gd name="T58" fmla="*/ 1837006220 w 122"/>
              <a:gd name="T59" fmla="*/ 1928864726 h 111"/>
              <a:gd name="T60" fmla="*/ 494580838 w 122"/>
              <a:gd name="T61" fmla="*/ 1481933306 h 111"/>
              <a:gd name="T62" fmla="*/ 541680077 w 122"/>
              <a:gd name="T63" fmla="*/ 1293751145 h 111"/>
              <a:gd name="T64" fmla="*/ 730091593 w 122"/>
              <a:gd name="T65" fmla="*/ 1458409323 h 111"/>
              <a:gd name="T66" fmla="*/ 682987501 w 122"/>
              <a:gd name="T67" fmla="*/ 1293751145 h 111"/>
              <a:gd name="T68" fmla="*/ 777195686 w 122"/>
              <a:gd name="T69" fmla="*/ 1152616948 h 111"/>
              <a:gd name="T70" fmla="*/ 682987501 w 122"/>
              <a:gd name="T71" fmla="*/ 1599548368 h 111"/>
              <a:gd name="T72" fmla="*/ 777195686 w 122"/>
              <a:gd name="T73" fmla="*/ 1576024386 h 111"/>
              <a:gd name="T74" fmla="*/ 682987501 w 122"/>
              <a:gd name="T75" fmla="*/ 2070003771 h 111"/>
              <a:gd name="T76" fmla="*/ 730091593 w 122"/>
              <a:gd name="T77" fmla="*/ 1905345592 h 111"/>
              <a:gd name="T78" fmla="*/ 730091593 w 122"/>
              <a:gd name="T79" fmla="*/ 2147483646 h 111"/>
              <a:gd name="T80" fmla="*/ 682987501 w 122"/>
              <a:gd name="T81" fmla="*/ 2147483646 h 111"/>
              <a:gd name="T82" fmla="*/ 588784169 w 122"/>
              <a:gd name="T83" fmla="*/ 1176136082 h 111"/>
              <a:gd name="T84" fmla="*/ 494580838 w 122"/>
              <a:gd name="T85" fmla="*/ 1599548368 h 111"/>
              <a:gd name="T86" fmla="*/ 588784169 w 122"/>
              <a:gd name="T87" fmla="*/ 1599548368 h 111"/>
              <a:gd name="T88" fmla="*/ 494580838 w 122"/>
              <a:gd name="T89" fmla="*/ 2070003771 h 111"/>
              <a:gd name="T90" fmla="*/ 541680077 w 122"/>
              <a:gd name="T91" fmla="*/ 1905345592 h 111"/>
              <a:gd name="T92" fmla="*/ 541680077 w 122"/>
              <a:gd name="T93" fmla="*/ 2147483646 h 111"/>
              <a:gd name="T94" fmla="*/ 494580838 w 122"/>
              <a:gd name="T95" fmla="*/ 2147483646 h 11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22" h="111">
                <a:moveTo>
                  <a:pt x="0" y="102"/>
                </a:moveTo>
                <a:cubicBezTo>
                  <a:pt x="8" y="102"/>
                  <a:pt x="8" y="102"/>
                  <a:pt x="8" y="102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1"/>
                  <a:pt x="8" y="31"/>
                  <a:pt x="8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41" y="26"/>
                  <a:pt x="41" y="26"/>
                  <a:pt x="41" y="26"/>
                </a:cubicBezTo>
                <a:cubicBezTo>
                  <a:pt x="47" y="25"/>
                  <a:pt x="47" y="25"/>
                  <a:pt x="47" y="25"/>
                </a:cubicBezTo>
                <a:cubicBezTo>
                  <a:pt x="53" y="27"/>
                  <a:pt x="53" y="27"/>
                  <a:pt x="53" y="27"/>
                </a:cubicBezTo>
                <a:cubicBezTo>
                  <a:pt x="58" y="69"/>
                  <a:pt x="58" y="69"/>
                  <a:pt x="58" y="69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10"/>
                  <a:pt x="60" y="10"/>
                  <a:pt x="60" y="10"/>
                </a:cubicBezTo>
                <a:cubicBezTo>
                  <a:pt x="60" y="6"/>
                  <a:pt x="60" y="6"/>
                  <a:pt x="60" y="6"/>
                </a:cubicBezTo>
                <a:cubicBezTo>
                  <a:pt x="65" y="5"/>
                  <a:pt x="65" y="5"/>
                  <a:pt x="65" y="5"/>
                </a:cubicBezTo>
                <a:cubicBezTo>
                  <a:pt x="94" y="1"/>
                  <a:pt x="94" y="1"/>
                  <a:pt x="94" y="1"/>
                </a:cubicBezTo>
                <a:cubicBezTo>
                  <a:pt x="100" y="0"/>
                  <a:pt x="100" y="0"/>
                  <a:pt x="100" y="0"/>
                </a:cubicBezTo>
                <a:cubicBezTo>
                  <a:pt x="116" y="5"/>
                  <a:pt x="116" y="5"/>
                  <a:pt x="116" y="5"/>
                </a:cubicBezTo>
                <a:cubicBezTo>
                  <a:pt x="116" y="102"/>
                  <a:pt x="116" y="102"/>
                  <a:pt x="116" y="102"/>
                </a:cubicBezTo>
                <a:cubicBezTo>
                  <a:pt x="122" y="102"/>
                  <a:pt x="122" y="102"/>
                  <a:pt x="122" y="102"/>
                </a:cubicBezTo>
                <a:cubicBezTo>
                  <a:pt x="122" y="111"/>
                  <a:pt x="122" y="111"/>
                  <a:pt x="122" y="111"/>
                </a:cubicBezTo>
                <a:cubicBezTo>
                  <a:pt x="95" y="111"/>
                  <a:pt x="95" y="111"/>
                  <a:pt x="95" y="111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0" y="106"/>
                  <a:pt x="90" y="106"/>
                  <a:pt x="90" y="106"/>
                </a:cubicBezTo>
                <a:cubicBezTo>
                  <a:pt x="90" y="11"/>
                  <a:pt x="90" y="11"/>
                  <a:pt x="90" y="11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06"/>
                  <a:pt x="70" y="106"/>
                  <a:pt x="70" y="106"/>
                </a:cubicBezTo>
                <a:cubicBezTo>
                  <a:pt x="70" y="111"/>
                  <a:pt x="70" y="111"/>
                  <a:pt x="70" y="111"/>
                </a:cubicBezTo>
                <a:cubicBezTo>
                  <a:pt x="69" y="111"/>
                  <a:pt x="69" y="111"/>
                  <a:pt x="69" y="111"/>
                </a:cubicBezTo>
                <a:cubicBezTo>
                  <a:pt x="53" y="111"/>
                  <a:pt x="53" y="111"/>
                  <a:pt x="53" y="111"/>
                </a:cubicBezTo>
                <a:cubicBezTo>
                  <a:pt x="42" y="111"/>
                  <a:pt x="42" y="111"/>
                  <a:pt x="42" y="111"/>
                </a:cubicBezTo>
                <a:cubicBezTo>
                  <a:pt x="37" y="111"/>
                  <a:pt x="37" y="111"/>
                  <a:pt x="37" y="111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37" y="36"/>
                  <a:pt x="37" y="36"/>
                  <a:pt x="37" y="36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106"/>
                  <a:pt x="17" y="106"/>
                  <a:pt x="17" y="106"/>
                </a:cubicBezTo>
                <a:cubicBezTo>
                  <a:pt x="17" y="111"/>
                  <a:pt x="17" y="111"/>
                  <a:pt x="17" y="111"/>
                </a:cubicBezTo>
                <a:cubicBezTo>
                  <a:pt x="12" y="111"/>
                  <a:pt x="12" y="111"/>
                  <a:pt x="12" y="111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02"/>
                  <a:pt x="0" y="102"/>
                  <a:pt x="0" y="102"/>
                </a:cubicBezTo>
                <a:close/>
                <a:moveTo>
                  <a:pt x="82" y="30"/>
                </a:moveTo>
                <a:cubicBezTo>
                  <a:pt x="82" y="33"/>
                  <a:pt x="82" y="35"/>
                  <a:pt x="82" y="38"/>
                </a:cubicBezTo>
                <a:cubicBezTo>
                  <a:pt x="82" y="37"/>
                  <a:pt x="83" y="37"/>
                  <a:pt x="84" y="37"/>
                </a:cubicBezTo>
                <a:cubicBezTo>
                  <a:pt x="85" y="37"/>
                  <a:pt x="86" y="37"/>
                  <a:pt x="86" y="37"/>
                </a:cubicBezTo>
                <a:cubicBezTo>
                  <a:pt x="86" y="35"/>
                  <a:pt x="86" y="32"/>
                  <a:pt x="86" y="30"/>
                </a:cubicBezTo>
                <a:cubicBezTo>
                  <a:pt x="86" y="30"/>
                  <a:pt x="85" y="30"/>
                  <a:pt x="84" y="30"/>
                </a:cubicBezTo>
                <a:cubicBezTo>
                  <a:pt x="83" y="30"/>
                  <a:pt x="82" y="30"/>
                  <a:pt x="82" y="30"/>
                </a:cubicBezTo>
                <a:close/>
                <a:moveTo>
                  <a:pt x="82" y="17"/>
                </a:moveTo>
                <a:cubicBezTo>
                  <a:pt x="82" y="20"/>
                  <a:pt x="82" y="22"/>
                  <a:pt x="82" y="25"/>
                </a:cubicBezTo>
                <a:cubicBezTo>
                  <a:pt x="82" y="24"/>
                  <a:pt x="83" y="24"/>
                  <a:pt x="84" y="24"/>
                </a:cubicBezTo>
                <a:cubicBezTo>
                  <a:pt x="85" y="24"/>
                  <a:pt x="86" y="24"/>
                  <a:pt x="86" y="24"/>
                </a:cubicBezTo>
                <a:cubicBezTo>
                  <a:pt x="86" y="22"/>
                  <a:pt x="86" y="19"/>
                  <a:pt x="86" y="17"/>
                </a:cubicBezTo>
                <a:cubicBezTo>
                  <a:pt x="86" y="17"/>
                  <a:pt x="85" y="17"/>
                  <a:pt x="84" y="17"/>
                </a:cubicBezTo>
                <a:cubicBezTo>
                  <a:pt x="83" y="17"/>
                  <a:pt x="82" y="17"/>
                  <a:pt x="82" y="17"/>
                </a:cubicBezTo>
                <a:close/>
                <a:moveTo>
                  <a:pt x="82" y="43"/>
                </a:moveTo>
                <a:cubicBezTo>
                  <a:pt x="82" y="46"/>
                  <a:pt x="82" y="48"/>
                  <a:pt x="82" y="51"/>
                </a:cubicBezTo>
                <a:cubicBezTo>
                  <a:pt x="82" y="50"/>
                  <a:pt x="83" y="50"/>
                  <a:pt x="84" y="50"/>
                </a:cubicBezTo>
                <a:cubicBezTo>
                  <a:pt x="85" y="50"/>
                  <a:pt x="86" y="50"/>
                  <a:pt x="86" y="50"/>
                </a:cubicBezTo>
                <a:cubicBezTo>
                  <a:pt x="86" y="48"/>
                  <a:pt x="86" y="45"/>
                  <a:pt x="86" y="43"/>
                </a:cubicBezTo>
                <a:cubicBezTo>
                  <a:pt x="86" y="43"/>
                  <a:pt x="85" y="43"/>
                  <a:pt x="84" y="43"/>
                </a:cubicBezTo>
                <a:cubicBezTo>
                  <a:pt x="83" y="43"/>
                  <a:pt x="82" y="43"/>
                  <a:pt x="82" y="43"/>
                </a:cubicBezTo>
                <a:close/>
                <a:moveTo>
                  <a:pt x="82" y="56"/>
                </a:moveTo>
                <a:cubicBezTo>
                  <a:pt x="82" y="59"/>
                  <a:pt x="82" y="61"/>
                  <a:pt x="82" y="64"/>
                </a:cubicBezTo>
                <a:cubicBezTo>
                  <a:pt x="82" y="63"/>
                  <a:pt x="83" y="63"/>
                  <a:pt x="84" y="63"/>
                </a:cubicBezTo>
                <a:cubicBezTo>
                  <a:pt x="85" y="63"/>
                  <a:pt x="86" y="63"/>
                  <a:pt x="86" y="63"/>
                </a:cubicBezTo>
                <a:cubicBezTo>
                  <a:pt x="86" y="61"/>
                  <a:pt x="86" y="58"/>
                  <a:pt x="86" y="56"/>
                </a:cubicBezTo>
                <a:cubicBezTo>
                  <a:pt x="86" y="56"/>
                  <a:pt x="85" y="56"/>
                  <a:pt x="84" y="56"/>
                </a:cubicBezTo>
                <a:cubicBezTo>
                  <a:pt x="83" y="56"/>
                  <a:pt x="82" y="56"/>
                  <a:pt x="82" y="56"/>
                </a:cubicBezTo>
                <a:close/>
                <a:moveTo>
                  <a:pt x="82" y="69"/>
                </a:moveTo>
                <a:cubicBezTo>
                  <a:pt x="82" y="72"/>
                  <a:pt x="82" y="74"/>
                  <a:pt x="82" y="77"/>
                </a:cubicBezTo>
                <a:cubicBezTo>
                  <a:pt x="82" y="76"/>
                  <a:pt x="83" y="76"/>
                  <a:pt x="84" y="76"/>
                </a:cubicBezTo>
                <a:cubicBezTo>
                  <a:pt x="85" y="76"/>
                  <a:pt x="86" y="76"/>
                  <a:pt x="86" y="76"/>
                </a:cubicBezTo>
                <a:cubicBezTo>
                  <a:pt x="86" y="74"/>
                  <a:pt x="86" y="71"/>
                  <a:pt x="86" y="69"/>
                </a:cubicBezTo>
                <a:cubicBezTo>
                  <a:pt x="86" y="69"/>
                  <a:pt x="85" y="69"/>
                  <a:pt x="84" y="69"/>
                </a:cubicBezTo>
                <a:cubicBezTo>
                  <a:pt x="83" y="69"/>
                  <a:pt x="82" y="69"/>
                  <a:pt x="82" y="69"/>
                </a:cubicBezTo>
                <a:close/>
                <a:moveTo>
                  <a:pt x="73" y="31"/>
                </a:moveTo>
                <a:cubicBezTo>
                  <a:pt x="73" y="33"/>
                  <a:pt x="73" y="36"/>
                  <a:pt x="73" y="38"/>
                </a:cubicBezTo>
                <a:cubicBezTo>
                  <a:pt x="74" y="38"/>
                  <a:pt x="75" y="38"/>
                  <a:pt x="76" y="38"/>
                </a:cubicBezTo>
                <a:cubicBezTo>
                  <a:pt x="76" y="38"/>
                  <a:pt x="77" y="38"/>
                  <a:pt x="78" y="38"/>
                </a:cubicBezTo>
                <a:cubicBezTo>
                  <a:pt x="78" y="35"/>
                  <a:pt x="78" y="33"/>
                  <a:pt x="78" y="31"/>
                </a:cubicBezTo>
                <a:cubicBezTo>
                  <a:pt x="77" y="31"/>
                  <a:pt x="76" y="31"/>
                  <a:pt x="76" y="31"/>
                </a:cubicBezTo>
                <a:cubicBezTo>
                  <a:pt x="75" y="31"/>
                  <a:pt x="74" y="31"/>
                  <a:pt x="73" y="31"/>
                </a:cubicBezTo>
                <a:close/>
                <a:moveTo>
                  <a:pt x="73" y="18"/>
                </a:moveTo>
                <a:cubicBezTo>
                  <a:pt x="73" y="21"/>
                  <a:pt x="73" y="23"/>
                  <a:pt x="73" y="26"/>
                </a:cubicBezTo>
                <a:cubicBezTo>
                  <a:pt x="74" y="25"/>
                  <a:pt x="75" y="25"/>
                  <a:pt x="76" y="25"/>
                </a:cubicBezTo>
                <a:cubicBezTo>
                  <a:pt x="76" y="25"/>
                  <a:pt x="77" y="25"/>
                  <a:pt x="78" y="25"/>
                </a:cubicBezTo>
                <a:cubicBezTo>
                  <a:pt x="78" y="23"/>
                  <a:pt x="78" y="20"/>
                  <a:pt x="78" y="18"/>
                </a:cubicBezTo>
                <a:cubicBezTo>
                  <a:pt x="77" y="18"/>
                  <a:pt x="76" y="18"/>
                  <a:pt x="76" y="18"/>
                </a:cubicBezTo>
                <a:cubicBezTo>
                  <a:pt x="75" y="18"/>
                  <a:pt x="74" y="18"/>
                  <a:pt x="73" y="18"/>
                </a:cubicBezTo>
                <a:close/>
                <a:moveTo>
                  <a:pt x="73" y="44"/>
                </a:moveTo>
                <a:cubicBezTo>
                  <a:pt x="73" y="46"/>
                  <a:pt x="73" y="49"/>
                  <a:pt x="73" y="51"/>
                </a:cubicBezTo>
                <a:cubicBezTo>
                  <a:pt x="74" y="51"/>
                  <a:pt x="75" y="51"/>
                  <a:pt x="76" y="51"/>
                </a:cubicBezTo>
                <a:cubicBezTo>
                  <a:pt x="76" y="51"/>
                  <a:pt x="77" y="51"/>
                  <a:pt x="78" y="51"/>
                </a:cubicBezTo>
                <a:cubicBezTo>
                  <a:pt x="78" y="48"/>
                  <a:pt x="78" y="46"/>
                  <a:pt x="78" y="43"/>
                </a:cubicBezTo>
                <a:cubicBezTo>
                  <a:pt x="77" y="44"/>
                  <a:pt x="76" y="44"/>
                  <a:pt x="76" y="44"/>
                </a:cubicBezTo>
                <a:cubicBezTo>
                  <a:pt x="75" y="44"/>
                  <a:pt x="74" y="44"/>
                  <a:pt x="73" y="44"/>
                </a:cubicBezTo>
                <a:close/>
                <a:moveTo>
                  <a:pt x="73" y="57"/>
                </a:moveTo>
                <a:cubicBezTo>
                  <a:pt x="73" y="59"/>
                  <a:pt x="73" y="61"/>
                  <a:pt x="73" y="64"/>
                </a:cubicBezTo>
                <a:cubicBezTo>
                  <a:pt x="74" y="64"/>
                  <a:pt x="75" y="64"/>
                  <a:pt x="76" y="64"/>
                </a:cubicBezTo>
                <a:cubicBezTo>
                  <a:pt x="76" y="64"/>
                  <a:pt x="77" y="64"/>
                  <a:pt x="78" y="64"/>
                </a:cubicBezTo>
                <a:cubicBezTo>
                  <a:pt x="78" y="61"/>
                  <a:pt x="78" y="59"/>
                  <a:pt x="78" y="56"/>
                </a:cubicBezTo>
                <a:cubicBezTo>
                  <a:pt x="77" y="56"/>
                  <a:pt x="76" y="56"/>
                  <a:pt x="76" y="57"/>
                </a:cubicBezTo>
                <a:cubicBezTo>
                  <a:pt x="75" y="57"/>
                  <a:pt x="74" y="57"/>
                  <a:pt x="73" y="57"/>
                </a:cubicBezTo>
                <a:close/>
                <a:moveTo>
                  <a:pt x="73" y="69"/>
                </a:moveTo>
                <a:cubicBezTo>
                  <a:pt x="73" y="72"/>
                  <a:pt x="73" y="74"/>
                  <a:pt x="73" y="77"/>
                </a:cubicBezTo>
                <a:cubicBezTo>
                  <a:pt x="74" y="77"/>
                  <a:pt x="75" y="77"/>
                  <a:pt x="76" y="77"/>
                </a:cubicBezTo>
                <a:cubicBezTo>
                  <a:pt x="76" y="77"/>
                  <a:pt x="77" y="77"/>
                  <a:pt x="78" y="77"/>
                </a:cubicBezTo>
                <a:cubicBezTo>
                  <a:pt x="78" y="74"/>
                  <a:pt x="78" y="72"/>
                  <a:pt x="78" y="69"/>
                </a:cubicBezTo>
                <a:cubicBezTo>
                  <a:pt x="77" y="69"/>
                  <a:pt x="76" y="69"/>
                  <a:pt x="76" y="69"/>
                </a:cubicBezTo>
                <a:cubicBezTo>
                  <a:pt x="75" y="69"/>
                  <a:pt x="74" y="69"/>
                  <a:pt x="73" y="69"/>
                </a:cubicBezTo>
                <a:close/>
                <a:moveTo>
                  <a:pt x="82" y="82"/>
                </a:moveTo>
                <a:cubicBezTo>
                  <a:pt x="82" y="85"/>
                  <a:pt x="82" y="87"/>
                  <a:pt x="82" y="90"/>
                </a:cubicBezTo>
                <a:cubicBezTo>
                  <a:pt x="82" y="90"/>
                  <a:pt x="83" y="90"/>
                  <a:pt x="84" y="90"/>
                </a:cubicBezTo>
                <a:cubicBezTo>
                  <a:pt x="85" y="90"/>
                  <a:pt x="86" y="90"/>
                  <a:pt x="86" y="90"/>
                </a:cubicBezTo>
                <a:cubicBezTo>
                  <a:pt x="86" y="87"/>
                  <a:pt x="86" y="85"/>
                  <a:pt x="86" y="82"/>
                </a:cubicBezTo>
                <a:cubicBezTo>
                  <a:pt x="86" y="82"/>
                  <a:pt x="85" y="82"/>
                  <a:pt x="84" y="82"/>
                </a:cubicBezTo>
                <a:cubicBezTo>
                  <a:pt x="83" y="82"/>
                  <a:pt x="82" y="82"/>
                  <a:pt x="82" y="82"/>
                </a:cubicBezTo>
                <a:close/>
                <a:moveTo>
                  <a:pt x="73" y="82"/>
                </a:moveTo>
                <a:cubicBezTo>
                  <a:pt x="73" y="85"/>
                  <a:pt x="73" y="87"/>
                  <a:pt x="73" y="90"/>
                </a:cubicBezTo>
                <a:cubicBezTo>
                  <a:pt x="74" y="90"/>
                  <a:pt x="75" y="90"/>
                  <a:pt x="76" y="90"/>
                </a:cubicBezTo>
                <a:cubicBezTo>
                  <a:pt x="76" y="90"/>
                  <a:pt x="77" y="90"/>
                  <a:pt x="78" y="90"/>
                </a:cubicBezTo>
                <a:cubicBezTo>
                  <a:pt x="78" y="87"/>
                  <a:pt x="78" y="85"/>
                  <a:pt x="78" y="82"/>
                </a:cubicBezTo>
                <a:cubicBezTo>
                  <a:pt x="77" y="82"/>
                  <a:pt x="76" y="82"/>
                  <a:pt x="76" y="82"/>
                </a:cubicBezTo>
                <a:cubicBezTo>
                  <a:pt x="75" y="82"/>
                  <a:pt x="74" y="82"/>
                  <a:pt x="73" y="82"/>
                </a:cubicBezTo>
                <a:close/>
                <a:moveTo>
                  <a:pt x="21" y="56"/>
                </a:moveTo>
                <a:cubicBezTo>
                  <a:pt x="21" y="58"/>
                  <a:pt x="21" y="60"/>
                  <a:pt x="21" y="63"/>
                </a:cubicBezTo>
                <a:cubicBezTo>
                  <a:pt x="21" y="63"/>
                  <a:pt x="22" y="63"/>
                  <a:pt x="23" y="63"/>
                </a:cubicBezTo>
                <a:cubicBezTo>
                  <a:pt x="23" y="63"/>
                  <a:pt x="24" y="63"/>
                  <a:pt x="25" y="63"/>
                </a:cubicBezTo>
                <a:cubicBezTo>
                  <a:pt x="25" y="60"/>
                  <a:pt x="25" y="58"/>
                  <a:pt x="25" y="55"/>
                </a:cubicBezTo>
                <a:cubicBezTo>
                  <a:pt x="24" y="55"/>
                  <a:pt x="23" y="55"/>
                  <a:pt x="23" y="55"/>
                </a:cubicBezTo>
                <a:cubicBezTo>
                  <a:pt x="22" y="55"/>
                  <a:pt x="21" y="56"/>
                  <a:pt x="21" y="56"/>
                </a:cubicBezTo>
                <a:close/>
                <a:moveTo>
                  <a:pt x="29" y="55"/>
                </a:moveTo>
                <a:cubicBezTo>
                  <a:pt x="29" y="57"/>
                  <a:pt x="29" y="60"/>
                  <a:pt x="29" y="62"/>
                </a:cubicBezTo>
                <a:cubicBezTo>
                  <a:pt x="30" y="62"/>
                  <a:pt x="30" y="62"/>
                  <a:pt x="31" y="62"/>
                </a:cubicBezTo>
                <a:cubicBezTo>
                  <a:pt x="32" y="62"/>
                  <a:pt x="33" y="62"/>
                  <a:pt x="33" y="62"/>
                </a:cubicBezTo>
                <a:cubicBezTo>
                  <a:pt x="33" y="59"/>
                  <a:pt x="33" y="57"/>
                  <a:pt x="33" y="54"/>
                </a:cubicBezTo>
                <a:cubicBezTo>
                  <a:pt x="33" y="54"/>
                  <a:pt x="32" y="54"/>
                  <a:pt x="31" y="55"/>
                </a:cubicBezTo>
                <a:cubicBezTo>
                  <a:pt x="30" y="55"/>
                  <a:pt x="30" y="55"/>
                  <a:pt x="29" y="55"/>
                </a:cubicBezTo>
                <a:close/>
                <a:moveTo>
                  <a:pt x="29" y="42"/>
                </a:moveTo>
                <a:cubicBezTo>
                  <a:pt x="29" y="44"/>
                  <a:pt x="29" y="47"/>
                  <a:pt x="29" y="49"/>
                </a:cubicBezTo>
                <a:cubicBezTo>
                  <a:pt x="30" y="49"/>
                  <a:pt x="30" y="49"/>
                  <a:pt x="31" y="49"/>
                </a:cubicBezTo>
                <a:cubicBezTo>
                  <a:pt x="32" y="49"/>
                  <a:pt x="33" y="49"/>
                  <a:pt x="33" y="49"/>
                </a:cubicBezTo>
                <a:cubicBezTo>
                  <a:pt x="33" y="46"/>
                  <a:pt x="33" y="44"/>
                  <a:pt x="33" y="41"/>
                </a:cubicBezTo>
                <a:cubicBezTo>
                  <a:pt x="33" y="41"/>
                  <a:pt x="32" y="41"/>
                  <a:pt x="31" y="41"/>
                </a:cubicBezTo>
                <a:cubicBezTo>
                  <a:pt x="30" y="42"/>
                  <a:pt x="30" y="42"/>
                  <a:pt x="29" y="42"/>
                </a:cubicBezTo>
                <a:close/>
                <a:moveTo>
                  <a:pt x="29" y="68"/>
                </a:moveTo>
                <a:cubicBezTo>
                  <a:pt x="29" y="70"/>
                  <a:pt x="29" y="73"/>
                  <a:pt x="29" y="75"/>
                </a:cubicBezTo>
                <a:cubicBezTo>
                  <a:pt x="30" y="75"/>
                  <a:pt x="30" y="75"/>
                  <a:pt x="31" y="75"/>
                </a:cubicBezTo>
                <a:cubicBezTo>
                  <a:pt x="32" y="75"/>
                  <a:pt x="33" y="75"/>
                  <a:pt x="33" y="75"/>
                </a:cubicBezTo>
                <a:cubicBezTo>
                  <a:pt x="33" y="72"/>
                  <a:pt x="33" y="70"/>
                  <a:pt x="33" y="67"/>
                </a:cubicBezTo>
                <a:cubicBezTo>
                  <a:pt x="33" y="68"/>
                  <a:pt x="32" y="68"/>
                  <a:pt x="31" y="68"/>
                </a:cubicBezTo>
                <a:cubicBezTo>
                  <a:pt x="30" y="68"/>
                  <a:pt x="30" y="68"/>
                  <a:pt x="29" y="68"/>
                </a:cubicBezTo>
                <a:close/>
                <a:moveTo>
                  <a:pt x="29" y="81"/>
                </a:moveTo>
                <a:cubicBezTo>
                  <a:pt x="29" y="83"/>
                  <a:pt x="29" y="86"/>
                  <a:pt x="29" y="88"/>
                </a:cubicBezTo>
                <a:cubicBezTo>
                  <a:pt x="30" y="88"/>
                  <a:pt x="30" y="88"/>
                  <a:pt x="31" y="88"/>
                </a:cubicBezTo>
                <a:cubicBezTo>
                  <a:pt x="32" y="88"/>
                  <a:pt x="33" y="88"/>
                  <a:pt x="33" y="88"/>
                </a:cubicBezTo>
                <a:cubicBezTo>
                  <a:pt x="33" y="86"/>
                  <a:pt x="33" y="83"/>
                  <a:pt x="33" y="81"/>
                </a:cubicBezTo>
                <a:cubicBezTo>
                  <a:pt x="33" y="81"/>
                  <a:pt x="32" y="81"/>
                  <a:pt x="31" y="81"/>
                </a:cubicBezTo>
                <a:cubicBezTo>
                  <a:pt x="30" y="81"/>
                  <a:pt x="30" y="81"/>
                  <a:pt x="29" y="81"/>
                </a:cubicBezTo>
                <a:close/>
                <a:moveTo>
                  <a:pt x="29" y="94"/>
                </a:moveTo>
                <a:cubicBezTo>
                  <a:pt x="29" y="96"/>
                  <a:pt x="29" y="99"/>
                  <a:pt x="29" y="101"/>
                </a:cubicBezTo>
                <a:cubicBezTo>
                  <a:pt x="30" y="101"/>
                  <a:pt x="30" y="101"/>
                  <a:pt x="31" y="101"/>
                </a:cubicBezTo>
                <a:cubicBezTo>
                  <a:pt x="32" y="101"/>
                  <a:pt x="33" y="101"/>
                  <a:pt x="33" y="101"/>
                </a:cubicBezTo>
                <a:cubicBezTo>
                  <a:pt x="33" y="99"/>
                  <a:pt x="33" y="96"/>
                  <a:pt x="33" y="94"/>
                </a:cubicBezTo>
                <a:cubicBezTo>
                  <a:pt x="33" y="94"/>
                  <a:pt x="32" y="94"/>
                  <a:pt x="31" y="94"/>
                </a:cubicBezTo>
                <a:cubicBezTo>
                  <a:pt x="30" y="94"/>
                  <a:pt x="30" y="94"/>
                  <a:pt x="29" y="94"/>
                </a:cubicBezTo>
                <a:close/>
                <a:moveTo>
                  <a:pt x="21" y="43"/>
                </a:moveTo>
                <a:cubicBezTo>
                  <a:pt x="21" y="45"/>
                  <a:pt x="21" y="48"/>
                  <a:pt x="21" y="50"/>
                </a:cubicBezTo>
                <a:cubicBezTo>
                  <a:pt x="21" y="50"/>
                  <a:pt x="22" y="50"/>
                  <a:pt x="23" y="50"/>
                </a:cubicBezTo>
                <a:cubicBezTo>
                  <a:pt x="23" y="50"/>
                  <a:pt x="24" y="50"/>
                  <a:pt x="25" y="50"/>
                </a:cubicBezTo>
                <a:cubicBezTo>
                  <a:pt x="25" y="47"/>
                  <a:pt x="25" y="45"/>
                  <a:pt x="25" y="42"/>
                </a:cubicBezTo>
                <a:cubicBezTo>
                  <a:pt x="24" y="42"/>
                  <a:pt x="23" y="42"/>
                  <a:pt x="23" y="43"/>
                </a:cubicBezTo>
                <a:cubicBezTo>
                  <a:pt x="22" y="43"/>
                  <a:pt x="21" y="43"/>
                  <a:pt x="21" y="43"/>
                </a:cubicBezTo>
                <a:close/>
                <a:moveTo>
                  <a:pt x="21" y="68"/>
                </a:moveTo>
                <a:cubicBezTo>
                  <a:pt x="21" y="71"/>
                  <a:pt x="21" y="73"/>
                  <a:pt x="21" y="76"/>
                </a:cubicBezTo>
                <a:cubicBezTo>
                  <a:pt x="21" y="76"/>
                  <a:pt x="22" y="76"/>
                  <a:pt x="23" y="76"/>
                </a:cubicBezTo>
                <a:cubicBezTo>
                  <a:pt x="23" y="76"/>
                  <a:pt x="24" y="75"/>
                  <a:pt x="25" y="75"/>
                </a:cubicBezTo>
                <a:cubicBezTo>
                  <a:pt x="25" y="73"/>
                  <a:pt x="25" y="71"/>
                  <a:pt x="25" y="68"/>
                </a:cubicBezTo>
                <a:cubicBezTo>
                  <a:pt x="24" y="68"/>
                  <a:pt x="23" y="68"/>
                  <a:pt x="23" y="68"/>
                </a:cubicBezTo>
                <a:cubicBezTo>
                  <a:pt x="22" y="68"/>
                  <a:pt x="21" y="68"/>
                  <a:pt x="21" y="68"/>
                </a:cubicBezTo>
                <a:close/>
                <a:moveTo>
                  <a:pt x="21" y="81"/>
                </a:moveTo>
                <a:cubicBezTo>
                  <a:pt x="21" y="84"/>
                  <a:pt x="21" y="86"/>
                  <a:pt x="21" y="88"/>
                </a:cubicBezTo>
                <a:cubicBezTo>
                  <a:pt x="21" y="88"/>
                  <a:pt x="22" y="88"/>
                  <a:pt x="23" y="88"/>
                </a:cubicBezTo>
                <a:cubicBezTo>
                  <a:pt x="23" y="88"/>
                  <a:pt x="24" y="88"/>
                  <a:pt x="25" y="88"/>
                </a:cubicBezTo>
                <a:cubicBezTo>
                  <a:pt x="25" y="86"/>
                  <a:pt x="25" y="83"/>
                  <a:pt x="25" y="81"/>
                </a:cubicBezTo>
                <a:cubicBezTo>
                  <a:pt x="24" y="81"/>
                  <a:pt x="23" y="81"/>
                  <a:pt x="23" y="81"/>
                </a:cubicBezTo>
                <a:cubicBezTo>
                  <a:pt x="22" y="81"/>
                  <a:pt x="21" y="81"/>
                  <a:pt x="21" y="81"/>
                </a:cubicBezTo>
                <a:close/>
                <a:moveTo>
                  <a:pt x="21" y="94"/>
                </a:moveTo>
                <a:cubicBezTo>
                  <a:pt x="21" y="96"/>
                  <a:pt x="21" y="99"/>
                  <a:pt x="21" y="101"/>
                </a:cubicBezTo>
                <a:cubicBezTo>
                  <a:pt x="21" y="101"/>
                  <a:pt x="22" y="101"/>
                  <a:pt x="23" y="101"/>
                </a:cubicBezTo>
                <a:cubicBezTo>
                  <a:pt x="23" y="101"/>
                  <a:pt x="24" y="101"/>
                  <a:pt x="25" y="101"/>
                </a:cubicBezTo>
                <a:cubicBezTo>
                  <a:pt x="25" y="99"/>
                  <a:pt x="25" y="96"/>
                  <a:pt x="25" y="94"/>
                </a:cubicBezTo>
                <a:cubicBezTo>
                  <a:pt x="24" y="94"/>
                  <a:pt x="23" y="94"/>
                  <a:pt x="23" y="94"/>
                </a:cubicBezTo>
                <a:cubicBezTo>
                  <a:pt x="22" y="94"/>
                  <a:pt x="21" y="94"/>
                  <a:pt x="21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5" name="Freeform 94"/>
          <p:cNvSpPr>
            <a:spLocks noEditPoints="1"/>
          </p:cNvSpPr>
          <p:nvPr/>
        </p:nvSpPr>
        <p:spPr bwMode="auto">
          <a:xfrm>
            <a:off x="5692775" y="1401763"/>
            <a:ext cx="358775" cy="455612"/>
          </a:xfrm>
          <a:custGeom>
            <a:avLst/>
            <a:gdLst>
              <a:gd name="T0" fmla="*/ 1708457617 w 62"/>
              <a:gd name="T1" fmla="*/ 900122062 h 79"/>
              <a:gd name="T2" fmla="*/ 1708457617 w 62"/>
              <a:gd name="T3" fmla="*/ 900122062 h 79"/>
              <a:gd name="T4" fmla="*/ 1741956785 w 62"/>
              <a:gd name="T5" fmla="*/ 900122062 h 79"/>
              <a:gd name="T6" fmla="*/ 1741956785 w 62"/>
              <a:gd name="T7" fmla="*/ 933462479 h 79"/>
              <a:gd name="T8" fmla="*/ 1708457617 w 62"/>
              <a:gd name="T9" fmla="*/ 1166822332 h 79"/>
              <a:gd name="T10" fmla="*/ 1607960110 w 62"/>
              <a:gd name="T11" fmla="*/ 1266837817 h 79"/>
              <a:gd name="T12" fmla="*/ 1406965096 w 62"/>
              <a:gd name="T13" fmla="*/ 1600218922 h 79"/>
              <a:gd name="T14" fmla="*/ 1038474238 w 62"/>
              <a:gd name="T15" fmla="*/ 1766909474 h 79"/>
              <a:gd name="T16" fmla="*/ 669983379 w 62"/>
              <a:gd name="T17" fmla="*/ 1600218922 h 79"/>
              <a:gd name="T18" fmla="*/ 468988365 w 62"/>
              <a:gd name="T19" fmla="*/ 1266837817 h 79"/>
              <a:gd name="T20" fmla="*/ 368490858 w 62"/>
              <a:gd name="T21" fmla="*/ 1166822332 h 79"/>
              <a:gd name="T22" fmla="*/ 334991690 w 62"/>
              <a:gd name="T23" fmla="*/ 933462479 h 79"/>
              <a:gd name="T24" fmla="*/ 334991690 w 62"/>
              <a:gd name="T25" fmla="*/ 900122062 h 79"/>
              <a:gd name="T26" fmla="*/ 368490858 w 62"/>
              <a:gd name="T27" fmla="*/ 900122062 h 79"/>
              <a:gd name="T28" fmla="*/ 368490858 w 62"/>
              <a:gd name="T29" fmla="*/ 900122062 h 79"/>
              <a:gd name="T30" fmla="*/ 535986703 w 62"/>
              <a:gd name="T31" fmla="*/ 233365620 h 79"/>
              <a:gd name="T32" fmla="*/ 1507462603 w 62"/>
              <a:gd name="T33" fmla="*/ 200025202 h 79"/>
              <a:gd name="T34" fmla="*/ 1708457617 w 62"/>
              <a:gd name="T35" fmla="*/ 900122062 h 79"/>
              <a:gd name="T36" fmla="*/ 301492521 w 62"/>
              <a:gd name="T37" fmla="*/ 1766909474 h 79"/>
              <a:gd name="T38" fmla="*/ 569485872 w 62"/>
              <a:gd name="T39" fmla="*/ 1766909474 h 79"/>
              <a:gd name="T40" fmla="*/ 1038474238 w 62"/>
              <a:gd name="T41" fmla="*/ 1966934676 h 79"/>
              <a:gd name="T42" fmla="*/ 1473963434 w 62"/>
              <a:gd name="T43" fmla="*/ 1766909474 h 79"/>
              <a:gd name="T44" fmla="*/ 1775455954 w 62"/>
              <a:gd name="T45" fmla="*/ 1766909474 h 79"/>
              <a:gd name="T46" fmla="*/ 2043449306 w 62"/>
              <a:gd name="T47" fmla="*/ 2147483646 h 79"/>
              <a:gd name="T48" fmla="*/ 0 w 62"/>
              <a:gd name="T49" fmla="*/ 2147483646 h 79"/>
              <a:gd name="T50" fmla="*/ 301492521 w 62"/>
              <a:gd name="T51" fmla="*/ 1766909474 h 79"/>
              <a:gd name="T52" fmla="*/ 1607960110 w 62"/>
              <a:gd name="T53" fmla="*/ 966797130 h 79"/>
              <a:gd name="T54" fmla="*/ 1540961772 w 62"/>
              <a:gd name="T55" fmla="*/ 966797130 h 79"/>
              <a:gd name="T56" fmla="*/ 1473963434 w 62"/>
              <a:gd name="T57" fmla="*/ 833446995 h 79"/>
              <a:gd name="T58" fmla="*/ 669983379 w 62"/>
              <a:gd name="T59" fmla="*/ 800106577 h 79"/>
              <a:gd name="T60" fmla="*/ 569485872 w 62"/>
              <a:gd name="T61" fmla="*/ 966797130 h 79"/>
              <a:gd name="T62" fmla="*/ 468988365 w 62"/>
              <a:gd name="T63" fmla="*/ 966797130 h 79"/>
              <a:gd name="T64" fmla="*/ 468988365 w 62"/>
              <a:gd name="T65" fmla="*/ 966797130 h 79"/>
              <a:gd name="T66" fmla="*/ 435489196 w 62"/>
              <a:gd name="T67" fmla="*/ 966797130 h 79"/>
              <a:gd name="T68" fmla="*/ 468988365 w 62"/>
              <a:gd name="T69" fmla="*/ 1133487682 h 79"/>
              <a:gd name="T70" fmla="*/ 535986703 w 62"/>
              <a:gd name="T71" fmla="*/ 1166822332 h 79"/>
              <a:gd name="T72" fmla="*/ 535986703 w 62"/>
              <a:gd name="T73" fmla="*/ 1200162749 h 79"/>
              <a:gd name="T74" fmla="*/ 569485872 w 62"/>
              <a:gd name="T75" fmla="*/ 1233503167 h 79"/>
              <a:gd name="T76" fmla="*/ 736981717 w 62"/>
              <a:gd name="T77" fmla="*/ 1533543854 h 79"/>
              <a:gd name="T78" fmla="*/ 1038474238 w 62"/>
              <a:gd name="T79" fmla="*/ 1633553572 h 79"/>
              <a:gd name="T80" fmla="*/ 1339966758 w 62"/>
              <a:gd name="T81" fmla="*/ 1533543854 h 79"/>
              <a:gd name="T82" fmla="*/ 1507462603 w 62"/>
              <a:gd name="T83" fmla="*/ 1233503167 h 79"/>
              <a:gd name="T84" fmla="*/ 1540961772 w 62"/>
              <a:gd name="T85" fmla="*/ 1200162749 h 79"/>
              <a:gd name="T86" fmla="*/ 1540961772 w 62"/>
              <a:gd name="T87" fmla="*/ 1166822332 h 79"/>
              <a:gd name="T88" fmla="*/ 1607960110 w 62"/>
              <a:gd name="T89" fmla="*/ 1133487682 h 79"/>
              <a:gd name="T90" fmla="*/ 1641459279 w 62"/>
              <a:gd name="T91" fmla="*/ 966797130 h 79"/>
              <a:gd name="T92" fmla="*/ 1607960110 w 62"/>
              <a:gd name="T93" fmla="*/ 966797130 h 7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62" h="79">
                <a:moveTo>
                  <a:pt x="51" y="27"/>
                </a:moveTo>
                <a:cubicBezTo>
                  <a:pt x="51" y="27"/>
                  <a:pt x="51" y="27"/>
                  <a:pt x="51" y="27"/>
                </a:cubicBezTo>
                <a:cubicBezTo>
                  <a:pt x="52" y="27"/>
                  <a:pt x="52" y="27"/>
                  <a:pt x="52" y="27"/>
                </a:cubicBezTo>
                <a:cubicBezTo>
                  <a:pt x="52" y="28"/>
                  <a:pt x="52" y="28"/>
                  <a:pt x="52" y="28"/>
                </a:cubicBezTo>
                <a:cubicBezTo>
                  <a:pt x="52" y="31"/>
                  <a:pt x="52" y="33"/>
                  <a:pt x="51" y="35"/>
                </a:cubicBezTo>
                <a:cubicBezTo>
                  <a:pt x="50" y="36"/>
                  <a:pt x="50" y="37"/>
                  <a:pt x="48" y="38"/>
                </a:cubicBezTo>
                <a:cubicBezTo>
                  <a:pt x="47" y="42"/>
                  <a:pt x="45" y="46"/>
                  <a:pt x="42" y="48"/>
                </a:cubicBezTo>
                <a:cubicBezTo>
                  <a:pt x="39" y="51"/>
                  <a:pt x="35" y="53"/>
                  <a:pt x="31" y="53"/>
                </a:cubicBezTo>
                <a:cubicBezTo>
                  <a:pt x="27" y="53"/>
                  <a:pt x="23" y="51"/>
                  <a:pt x="20" y="48"/>
                </a:cubicBezTo>
                <a:cubicBezTo>
                  <a:pt x="17" y="46"/>
                  <a:pt x="15" y="42"/>
                  <a:pt x="14" y="38"/>
                </a:cubicBezTo>
                <a:cubicBezTo>
                  <a:pt x="13" y="37"/>
                  <a:pt x="12" y="36"/>
                  <a:pt x="11" y="35"/>
                </a:cubicBezTo>
                <a:cubicBezTo>
                  <a:pt x="10" y="33"/>
                  <a:pt x="10" y="31"/>
                  <a:pt x="10" y="28"/>
                </a:cubicBezTo>
                <a:cubicBezTo>
                  <a:pt x="10" y="27"/>
                  <a:pt x="10" y="27"/>
                  <a:pt x="10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9" y="16"/>
                  <a:pt x="11" y="11"/>
                  <a:pt x="16" y="7"/>
                </a:cubicBezTo>
                <a:cubicBezTo>
                  <a:pt x="23" y="0"/>
                  <a:pt x="37" y="0"/>
                  <a:pt x="45" y="6"/>
                </a:cubicBezTo>
                <a:cubicBezTo>
                  <a:pt x="50" y="10"/>
                  <a:pt x="52" y="16"/>
                  <a:pt x="51" y="27"/>
                </a:cubicBezTo>
                <a:close/>
                <a:moveTo>
                  <a:pt x="9" y="53"/>
                </a:moveTo>
                <a:cubicBezTo>
                  <a:pt x="12" y="53"/>
                  <a:pt x="15" y="53"/>
                  <a:pt x="17" y="53"/>
                </a:cubicBezTo>
                <a:cubicBezTo>
                  <a:pt x="21" y="57"/>
                  <a:pt x="25" y="59"/>
                  <a:pt x="31" y="59"/>
                </a:cubicBezTo>
                <a:cubicBezTo>
                  <a:pt x="36" y="59"/>
                  <a:pt x="41" y="57"/>
                  <a:pt x="44" y="53"/>
                </a:cubicBezTo>
                <a:cubicBezTo>
                  <a:pt x="47" y="53"/>
                  <a:pt x="50" y="53"/>
                  <a:pt x="53" y="53"/>
                </a:cubicBezTo>
                <a:cubicBezTo>
                  <a:pt x="58" y="58"/>
                  <a:pt x="62" y="71"/>
                  <a:pt x="61" y="79"/>
                </a:cubicBezTo>
                <a:cubicBezTo>
                  <a:pt x="41" y="79"/>
                  <a:pt x="21" y="79"/>
                  <a:pt x="0" y="79"/>
                </a:cubicBezTo>
                <a:cubicBezTo>
                  <a:pt x="1" y="72"/>
                  <a:pt x="2" y="60"/>
                  <a:pt x="9" y="53"/>
                </a:cubicBezTo>
                <a:close/>
                <a:moveTo>
                  <a:pt x="48" y="29"/>
                </a:moveTo>
                <a:cubicBezTo>
                  <a:pt x="47" y="29"/>
                  <a:pt x="46" y="29"/>
                  <a:pt x="46" y="29"/>
                </a:cubicBezTo>
                <a:cubicBezTo>
                  <a:pt x="45" y="28"/>
                  <a:pt x="45" y="27"/>
                  <a:pt x="44" y="25"/>
                </a:cubicBezTo>
                <a:cubicBezTo>
                  <a:pt x="38" y="27"/>
                  <a:pt x="30" y="27"/>
                  <a:pt x="20" y="24"/>
                </a:cubicBezTo>
                <a:cubicBezTo>
                  <a:pt x="19" y="26"/>
                  <a:pt x="18" y="28"/>
                  <a:pt x="17" y="29"/>
                </a:cubicBezTo>
                <a:cubicBezTo>
                  <a:pt x="16" y="29"/>
                  <a:pt x="15" y="29"/>
                  <a:pt x="14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1"/>
                  <a:pt x="13" y="32"/>
                  <a:pt x="14" y="34"/>
                </a:cubicBezTo>
                <a:cubicBezTo>
                  <a:pt x="14" y="35"/>
                  <a:pt x="15" y="35"/>
                  <a:pt x="16" y="35"/>
                </a:cubicBezTo>
                <a:cubicBezTo>
                  <a:pt x="16" y="36"/>
                  <a:pt x="16" y="36"/>
                  <a:pt x="16" y="36"/>
                </a:cubicBezTo>
                <a:cubicBezTo>
                  <a:pt x="17" y="37"/>
                  <a:pt x="17" y="37"/>
                  <a:pt x="17" y="37"/>
                </a:cubicBezTo>
                <a:cubicBezTo>
                  <a:pt x="18" y="40"/>
                  <a:pt x="20" y="44"/>
                  <a:pt x="22" y="46"/>
                </a:cubicBezTo>
                <a:cubicBezTo>
                  <a:pt x="25" y="48"/>
                  <a:pt x="28" y="49"/>
                  <a:pt x="31" y="49"/>
                </a:cubicBezTo>
                <a:cubicBezTo>
                  <a:pt x="34" y="49"/>
                  <a:pt x="37" y="48"/>
                  <a:pt x="40" y="46"/>
                </a:cubicBezTo>
                <a:cubicBezTo>
                  <a:pt x="42" y="44"/>
                  <a:pt x="44" y="40"/>
                  <a:pt x="45" y="37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5"/>
                  <a:pt x="46" y="35"/>
                  <a:pt x="46" y="35"/>
                </a:cubicBezTo>
                <a:cubicBezTo>
                  <a:pt x="47" y="35"/>
                  <a:pt x="48" y="35"/>
                  <a:pt x="48" y="34"/>
                </a:cubicBezTo>
                <a:cubicBezTo>
                  <a:pt x="49" y="32"/>
                  <a:pt x="49" y="31"/>
                  <a:pt x="49" y="29"/>
                </a:cubicBezTo>
                <a:cubicBezTo>
                  <a:pt x="49" y="29"/>
                  <a:pt x="49" y="29"/>
                  <a:pt x="48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0" y="216000"/>
            <a:ext cx="2227779" cy="584775"/>
            <a:chOff x="0" y="216000"/>
            <a:chExt cx="2227779" cy="584775"/>
          </a:xfrm>
        </p:grpSpPr>
        <p:sp>
          <p:nvSpPr>
            <p:cNvPr id="4" name="矩形 3"/>
            <p:cNvSpPr/>
            <p:nvPr/>
          </p:nvSpPr>
          <p:spPr bwMode="auto">
            <a:xfrm>
              <a:off x="0" y="242888"/>
              <a:ext cx="401638" cy="4619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 bwMode="auto">
            <a:xfrm>
              <a:off x="401638" y="216000"/>
              <a:ext cx="1826141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联系我们</a:t>
              </a:r>
              <a:endParaRPr lang="en-US" altLang="zh-CN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304425" y="4774619"/>
            <a:ext cx="1447597" cy="1447597"/>
            <a:chOff x="5304425" y="4774619"/>
            <a:chExt cx="1447597" cy="1447597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2" cstate="print"/>
            <a:srcRect l="43447" t="18711" r="10242" b="14206"/>
            <a:stretch>
              <a:fillRect/>
            </a:stretch>
          </p:blipFill>
          <p:spPr>
            <a:xfrm>
              <a:off x="5304425" y="4774619"/>
              <a:ext cx="1447597" cy="1447597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  <p:sp>
          <p:nvSpPr>
            <p:cNvPr id="52" name="Freeform 99"/>
            <p:cNvSpPr>
              <a:spLocks noEditPoints="1"/>
            </p:cNvSpPr>
            <p:nvPr/>
          </p:nvSpPr>
          <p:spPr bwMode="auto">
            <a:xfrm>
              <a:off x="6083299" y="5051425"/>
              <a:ext cx="423863" cy="574675"/>
            </a:xfrm>
            <a:custGeom>
              <a:avLst/>
              <a:gdLst>
                <a:gd name="T0" fmla="*/ 71016026 w 222"/>
                <a:gd name="T1" fmla="*/ 0 h 279"/>
                <a:gd name="T2" fmla="*/ 1242774375 w 222"/>
                <a:gd name="T3" fmla="*/ 0 h 279"/>
                <a:gd name="T4" fmla="*/ 1313790401 w 222"/>
                <a:gd name="T5" fmla="*/ 0 h 279"/>
                <a:gd name="T6" fmla="*/ 1313790401 w 222"/>
                <a:gd name="T7" fmla="*/ 71132814 h 279"/>
                <a:gd name="T8" fmla="*/ 1313790401 w 222"/>
                <a:gd name="T9" fmla="*/ 1582692322 h 279"/>
                <a:gd name="T10" fmla="*/ 1313790401 w 222"/>
                <a:gd name="T11" fmla="*/ 1653825135 h 279"/>
                <a:gd name="T12" fmla="*/ 1242774375 w 222"/>
                <a:gd name="T13" fmla="*/ 1653825135 h 279"/>
                <a:gd name="T14" fmla="*/ 420175925 w 222"/>
                <a:gd name="T15" fmla="*/ 1653825135 h 279"/>
                <a:gd name="T16" fmla="*/ 390586927 w 222"/>
                <a:gd name="T17" fmla="*/ 1653825135 h 279"/>
                <a:gd name="T18" fmla="*/ 378751328 w 222"/>
                <a:gd name="T19" fmla="*/ 1641970072 h 279"/>
                <a:gd name="T20" fmla="*/ 23671198 w 222"/>
                <a:gd name="T21" fmla="*/ 1375223847 h 279"/>
                <a:gd name="T22" fmla="*/ 0 w 222"/>
                <a:gd name="T23" fmla="*/ 1357441253 h 279"/>
                <a:gd name="T24" fmla="*/ 0 w 222"/>
                <a:gd name="T25" fmla="*/ 1333731126 h 279"/>
                <a:gd name="T26" fmla="*/ 0 w 222"/>
                <a:gd name="T27" fmla="*/ 71132814 h 279"/>
                <a:gd name="T28" fmla="*/ 0 w 222"/>
                <a:gd name="T29" fmla="*/ 0 h 279"/>
                <a:gd name="T30" fmla="*/ 71016026 w 222"/>
                <a:gd name="T31" fmla="*/ 0 h 279"/>
                <a:gd name="T32" fmla="*/ 71016026 w 222"/>
                <a:gd name="T33" fmla="*/ 0 h 279"/>
                <a:gd name="T34" fmla="*/ 136114252 w 222"/>
                <a:gd name="T35" fmla="*/ 1262598313 h 279"/>
                <a:gd name="T36" fmla="*/ 349159899 w 222"/>
                <a:gd name="T37" fmla="*/ 1179610436 h 279"/>
                <a:gd name="T38" fmla="*/ 378751328 w 222"/>
                <a:gd name="T39" fmla="*/ 1161827841 h 279"/>
                <a:gd name="T40" fmla="*/ 390586927 w 222"/>
                <a:gd name="T41" fmla="*/ 1191465499 h 279"/>
                <a:gd name="T42" fmla="*/ 473438552 w 222"/>
                <a:gd name="T43" fmla="*/ 1511559508 h 279"/>
                <a:gd name="T44" fmla="*/ 1171758349 w 222"/>
                <a:gd name="T45" fmla="*/ 1511559508 h 279"/>
                <a:gd name="T46" fmla="*/ 1171758349 w 222"/>
                <a:gd name="T47" fmla="*/ 142265628 h 279"/>
                <a:gd name="T48" fmla="*/ 136114252 w 222"/>
                <a:gd name="T49" fmla="*/ 142265628 h 279"/>
                <a:gd name="T50" fmla="*/ 136114252 w 222"/>
                <a:gd name="T51" fmla="*/ 1262598313 h 279"/>
                <a:gd name="T52" fmla="*/ 136114252 w 222"/>
                <a:gd name="T53" fmla="*/ 1262598313 h 279"/>
                <a:gd name="T54" fmla="*/ 402422526 w 222"/>
                <a:gd name="T55" fmla="*/ 1499704445 h 279"/>
                <a:gd name="T56" fmla="*/ 331406500 w 222"/>
                <a:gd name="T57" fmla="*/ 1250743249 h 279"/>
                <a:gd name="T58" fmla="*/ 165703250 w 222"/>
                <a:gd name="T59" fmla="*/ 1304091033 h 279"/>
                <a:gd name="T60" fmla="*/ 402422526 w 222"/>
                <a:gd name="T61" fmla="*/ 1499704445 h 279"/>
                <a:gd name="T62" fmla="*/ 402422526 w 222"/>
                <a:gd name="T63" fmla="*/ 1499704445 h 279"/>
                <a:gd name="T64" fmla="*/ 307735302 w 222"/>
                <a:gd name="T65" fmla="*/ 883226553 h 279"/>
                <a:gd name="T66" fmla="*/ 307735302 w 222"/>
                <a:gd name="T67" fmla="*/ 954356931 h 279"/>
                <a:gd name="T68" fmla="*/ 1017890698 w 222"/>
                <a:gd name="T69" fmla="*/ 954356931 h 279"/>
                <a:gd name="T70" fmla="*/ 1017890698 w 222"/>
                <a:gd name="T71" fmla="*/ 883226553 h 279"/>
                <a:gd name="T72" fmla="*/ 307735302 w 222"/>
                <a:gd name="T73" fmla="*/ 883226553 h 279"/>
                <a:gd name="T74" fmla="*/ 307735302 w 222"/>
                <a:gd name="T75" fmla="*/ 883226553 h 279"/>
                <a:gd name="T76" fmla="*/ 307735302 w 222"/>
                <a:gd name="T77" fmla="*/ 717250799 h 279"/>
                <a:gd name="T78" fmla="*/ 307735302 w 222"/>
                <a:gd name="T79" fmla="*/ 770598583 h 279"/>
                <a:gd name="T80" fmla="*/ 1017890698 w 222"/>
                <a:gd name="T81" fmla="*/ 770598583 h 279"/>
                <a:gd name="T82" fmla="*/ 1017890698 w 222"/>
                <a:gd name="T83" fmla="*/ 717250799 h 279"/>
                <a:gd name="T84" fmla="*/ 307735302 w 222"/>
                <a:gd name="T85" fmla="*/ 717250799 h 279"/>
                <a:gd name="T86" fmla="*/ 307735302 w 222"/>
                <a:gd name="T87" fmla="*/ 717250799 h 279"/>
                <a:gd name="T88" fmla="*/ 307735302 w 222"/>
                <a:gd name="T89" fmla="*/ 533492451 h 279"/>
                <a:gd name="T90" fmla="*/ 307735302 w 222"/>
                <a:gd name="T91" fmla="*/ 586840234 h 279"/>
                <a:gd name="T92" fmla="*/ 1017890698 w 222"/>
                <a:gd name="T93" fmla="*/ 586840234 h 279"/>
                <a:gd name="T94" fmla="*/ 1017890698 w 222"/>
                <a:gd name="T95" fmla="*/ 533492451 h 279"/>
                <a:gd name="T96" fmla="*/ 307735302 w 222"/>
                <a:gd name="T97" fmla="*/ 533492451 h 279"/>
                <a:gd name="T98" fmla="*/ 307735302 w 222"/>
                <a:gd name="T99" fmla="*/ 533492451 h 279"/>
                <a:gd name="T100" fmla="*/ 307735302 w 222"/>
                <a:gd name="T101" fmla="*/ 349734102 h 279"/>
                <a:gd name="T102" fmla="*/ 307735302 w 222"/>
                <a:gd name="T103" fmla="*/ 420866916 h 279"/>
                <a:gd name="T104" fmla="*/ 1017890698 w 222"/>
                <a:gd name="T105" fmla="*/ 420866916 h 279"/>
                <a:gd name="T106" fmla="*/ 1017890698 w 222"/>
                <a:gd name="T107" fmla="*/ 349734102 h 279"/>
                <a:gd name="T108" fmla="*/ 307735302 w 222"/>
                <a:gd name="T109" fmla="*/ 349734102 h 27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22" h="279">
                  <a:moveTo>
                    <a:pt x="12" y="0"/>
                  </a:moveTo>
                  <a:lnTo>
                    <a:pt x="210" y="0"/>
                  </a:lnTo>
                  <a:lnTo>
                    <a:pt x="222" y="0"/>
                  </a:lnTo>
                  <a:lnTo>
                    <a:pt x="222" y="12"/>
                  </a:lnTo>
                  <a:lnTo>
                    <a:pt x="222" y="267"/>
                  </a:lnTo>
                  <a:lnTo>
                    <a:pt x="222" y="279"/>
                  </a:lnTo>
                  <a:lnTo>
                    <a:pt x="210" y="279"/>
                  </a:lnTo>
                  <a:lnTo>
                    <a:pt x="71" y="279"/>
                  </a:lnTo>
                  <a:lnTo>
                    <a:pt x="66" y="279"/>
                  </a:lnTo>
                  <a:lnTo>
                    <a:pt x="64" y="277"/>
                  </a:lnTo>
                  <a:lnTo>
                    <a:pt x="4" y="232"/>
                  </a:lnTo>
                  <a:lnTo>
                    <a:pt x="0" y="229"/>
                  </a:lnTo>
                  <a:lnTo>
                    <a:pt x="0" y="225"/>
                  </a:lnTo>
                  <a:lnTo>
                    <a:pt x="0" y="12"/>
                  </a:lnTo>
                  <a:lnTo>
                    <a:pt x="0" y="0"/>
                  </a:lnTo>
                  <a:lnTo>
                    <a:pt x="12" y="0"/>
                  </a:lnTo>
                  <a:close/>
                  <a:moveTo>
                    <a:pt x="23" y="213"/>
                  </a:moveTo>
                  <a:lnTo>
                    <a:pt x="59" y="199"/>
                  </a:lnTo>
                  <a:lnTo>
                    <a:pt x="64" y="196"/>
                  </a:lnTo>
                  <a:lnTo>
                    <a:pt x="66" y="201"/>
                  </a:lnTo>
                  <a:lnTo>
                    <a:pt x="80" y="255"/>
                  </a:lnTo>
                  <a:lnTo>
                    <a:pt x="198" y="255"/>
                  </a:lnTo>
                  <a:lnTo>
                    <a:pt x="198" y="24"/>
                  </a:lnTo>
                  <a:lnTo>
                    <a:pt x="23" y="24"/>
                  </a:lnTo>
                  <a:lnTo>
                    <a:pt x="23" y="213"/>
                  </a:lnTo>
                  <a:close/>
                  <a:moveTo>
                    <a:pt x="68" y="253"/>
                  </a:moveTo>
                  <a:lnTo>
                    <a:pt x="56" y="211"/>
                  </a:lnTo>
                  <a:lnTo>
                    <a:pt x="28" y="220"/>
                  </a:lnTo>
                  <a:lnTo>
                    <a:pt x="68" y="253"/>
                  </a:lnTo>
                  <a:close/>
                  <a:moveTo>
                    <a:pt x="52" y="149"/>
                  </a:moveTo>
                  <a:lnTo>
                    <a:pt x="52" y="161"/>
                  </a:lnTo>
                  <a:lnTo>
                    <a:pt x="172" y="161"/>
                  </a:lnTo>
                  <a:lnTo>
                    <a:pt x="172" y="149"/>
                  </a:lnTo>
                  <a:lnTo>
                    <a:pt x="52" y="149"/>
                  </a:lnTo>
                  <a:close/>
                  <a:moveTo>
                    <a:pt x="52" y="121"/>
                  </a:moveTo>
                  <a:lnTo>
                    <a:pt x="52" y="130"/>
                  </a:lnTo>
                  <a:lnTo>
                    <a:pt x="172" y="130"/>
                  </a:lnTo>
                  <a:lnTo>
                    <a:pt x="172" y="121"/>
                  </a:lnTo>
                  <a:lnTo>
                    <a:pt x="52" y="121"/>
                  </a:lnTo>
                  <a:close/>
                  <a:moveTo>
                    <a:pt x="52" y="90"/>
                  </a:moveTo>
                  <a:lnTo>
                    <a:pt x="52" y="99"/>
                  </a:lnTo>
                  <a:lnTo>
                    <a:pt x="172" y="99"/>
                  </a:lnTo>
                  <a:lnTo>
                    <a:pt x="172" y="90"/>
                  </a:lnTo>
                  <a:lnTo>
                    <a:pt x="52" y="90"/>
                  </a:lnTo>
                  <a:close/>
                  <a:moveTo>
                    <a:pt x="52" y="59"/>
                  </a:moveTo>
                  <a:lnTo>
                    <a:pt x="52" y="71"/>
                  </a:lnTo>
                  <a:lnTo>
                    <a:pt x="172" y="71"/>
                  </a:lnTo>
                  <a:lnTo>
                    <a:pt x="172" y="59"/>
                  </a:lnTo>
                  <a:lnTo>
                    <a:pt x="52" y="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7" name="Freeform 71"/>
          <p:cNvSpPr>
            <a:spLocks noEditPoints="1"/>
          </p:cNvSpPr>
          <p:nvPr/>
        </p:nvSpPr>
        <p:spPr bwMode="auto">
          <a:xfrm>
            <a:off x="5956300" y="2557462"/>
            <a:ext cx="647700" cy="604838"/>
          </a:xfrm>
          <a:custGeom>
            <a:avLst/>
            <a:gdLst>
              <a:gd name="T0" fmla="*/ 1768584970 w 110"/>
              <a:gd name="T1" fmla="*/ 329325574 h 122"/>
              <a:gd name="T2" fmla="*/ 752964239 w 110"/>
              <a:gd name="T3" fmla="*/ 329325574 h 122"/>
              <a:gd name="T4" fmla="*/ 1155708659 w 110"/>
              <a:gd name="T5" fmla="*/ 34664754 h 122"/>
              <a:gd name="T6" fmla="*/ 1348329559 w 110"/>
              <a:gd name="T7" fmla="*/ 34664754 h 122"/>
              <a:gd name="T8" fmla="*/ 1768584970 w 110"/>
              <a:gd name="T9" fmla="*/ 329325574 h 122"/>
              <a:gd name="T10" fmla="*/ 1786095961 w 110"/>
              <a:gd name="T11" fmla="*/ 450654295 h 122"/>
              <a:gd name="T12" fmla="*/ 735453248 w 110"/>
              <a:gd name="T13" fmla="*/ 450654295 h 122"/>
              <a:gd name="T14" fmla="*/ 595365320 w 110"/>
              <a:gd name="T15" fmla="*/ 1109305443 h 122"/>
              <a:gd name="T16" fmla="*/ 1190730641 w 110"/>
              <a:gd name="T17" fmla="*/ 2114612459 h 122"/>
              <a:gd name="T18" fmla="*/ 1208241632 w 110"/>
              <a:gd name="T19" fmla="*/ 2114612459 h 122"/>
              <a:gd name="T20" fmla="*/ 1208241632 w 110"/>
              <a:gd name="T21" fmla="*/ 1369297344 h 122"/>
              <a:gd name="T22" fmla="*/ 1085668881 w 110"/>
              <a:gd name="T23" fmla="*/ 1213303869 h 122"/>
              <a:gd name="T24" fmla="*/ 1260774605 w 110"/>
              <a:gd name="T25" fmla="*/ 1039971770 h 122"/>
              <a:gd name="T26" fmla="*/ 1435884514 w 110"/>
              <a:gd name="T27" fmla="*/ 1213303869 h 122"/>
              <a:gd name="T28" fmla="*/ 1313307577 w 110"/>
              <a:gd name="T29" fmla="*/ 1369297344 h 122"/>
              <a:gd name="T30" fmla="*/ 1313307577 w 110"/>
              <a:gd name="T31" fmla="*/ 2114612459 h 122"/>
              <a:gd name="T32" fmla="*/ 1330818568 w 110"/>
              <a:gd name="T33" fmla="*/ 2114612459 h 122"/>
              <a:gd name="T34" fmla="*/ 1926183889 w 110"/>
              <a:gd name="T35" fmla="*/ 1109305443 h 122"/>
              <a:gd name="T36" fmla="*/ 1786095961 w 110"/>
              <a:gd name="T37" fmla="*/ 450654295 h 122"/>
              <a:gd name="T38" fmla="*/ 998113926 w 110"/>
              <a:gd name="T39" fmla="*/ 2010614033 h 122"/>
              <a:gd name="T40" fmla="*/ 17510991 w 110"/>
              <a:gd name="T41" fmla="*/ 2010614033 h 122"/>
              <a:gd name="T42" fmla="*/ 0 w 110"/>
              <a:gd name="T43" fmla="*/ 2062613246 h 122"/>
              <a:gd name="T44" fmla="*/ 17510991 w 110"/>
              <a:gd name="T45" fmla="*/ 2114612459 h 122"/>
              <a:gd name="T46" fmla="*/ 998113926 w 110"/>
              <a:gd name="T47" fmla="*/ 2114612459 h 122"/>
              <a:gd name="T48" fmla="*/ 1033135908 w 110"/>
              <a:gd name="T49" fmla="*/ 2062613246 h 122"/>
              <a:gd name="T50" fmla="*/ 998113926 w 110"/>
              <a:gd name="T51" fmla="*/ 2010614033 h 12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10" h="122">
                <a:moveTo>
                  <a:pt x="101" y="19"/>
                </a:moveTo>
                <a:cubicBezTo>
                  <a:pt x="43" y="19"/>
                  <a:pt x="43" y="19"/>
                  <a:pt x="43" y="19"/>
                </a:cubicBezTo>
                <a:cubicBezTo>
                  <a:pt x="43" y="0"/>
                  <a:pt x="44" y="2"/>
                  <a:pt x="66" y="2"/>
                </a:cubicBezTo>
                <a:cubicBezTo>
                  <a:pt x="77" y="2"/>
                  <a:pt x="77" y="2"/>
                  <a:pt x="77" y="2"/>
                </a:cubicBezTo>
                <a:cubicBezTo>
                  <a:pt x="100" y="2"/>
                  <a:pt x="101" y="0"/>
                  <a:pt x="101" y="19"/>
                </a:cubicBezTo>
                <a:close/>
                <a:moveTo>
                  <a:pt x="102" y="26"/>
                </a:moveTo>
                <a:cubicBezTo>
                  <a:pt x="42" y="26"/>
                  <a:pt x="42" y="26"/>
                  <a:pt x="42" y="26"/>
                </a:cubicBezTo>
                <a:cubicBezTo>
                  <a:pt x="34" y="64"/>
                  <a:pt x="34" y="64"/>
                  <a:pt x="34" y="64"/>
                </a:cubicBezTo>
                <a:cubicBezTo>
                  <a:pt x="64" y="64"/>
                  <a:pt x="58" y="122"/>
                  <a:pt x="68" y="122"/>
                </a:cubicBezTo>
                <a:cubicBezTo>
                  <a:pt x="68" y="122"/>
                  <a:pt x="69" y="122"/>
                  <a:pt x="69" y="122"/>
                </a:cubicBezTo>
                <a:cubicBezTo>
                  <a:pt x="69" y="79"/>
                  <a:pt x="69" y="79"/>
                  <a:pt x="69" y="79"/>
                </a:cubicBezTo>
                <a:cubicBezTo>
                  <a:pt x="65" y="78"/>
                  <a:pt x="62" y="74"/>
                  <a:pt x="62" y="70"/>
                </a:cubicBezTo>
                <a:cubicBezTo>
                  <a:pt x="62" y="65"/>
                  <a:pt x="67" y="60"/>
                  <a:pt x="72" y="60"/>
                </a:cubicBezTo>
                <a:cubicBezTo>
                  <a:pt x="77" y="60"/>
                  <a:pt x="82" y="65"/>
                  <a:pt x="82" y="70"/>
                </a:cubicBezTo>
                <a:cubicBezTo>
                  <a:pt x="82" y="74"/>
                  <a:pt x="79" y="78"/>
                  <a:pt x="75" y="79"/>
                </a:cubicBezTo>
                <a:cubicBezTo>
                  <a:pt x="75" y="122"/>
                  <a:pt x="75" y="122"/>
                  <a:pt x="75" y="122"/>
                </a:cubicBezTo>
                <a:cubicBezTo>
                  <a:pt x="75" y="122"/>
                  <a:pt x="76" y="122"/>
                  <a:pt x="76" y="122"/>
                </a:cubicBezTo>
                <a:cubicBezTo>
                  <a:pt x="85" y="122"/>
                  <a:pt x="79" y="64"/>
                  <a:pt x="110" y="64"/>
                </a:cubicBezTo>
                <a:lnTo>
                  <a:pt x="102" y="26"/>
                </a:lnTo>
                <a:close/>
                <a:moveTo>
                  <a:pt x="57" y="116"/>
                </a:moveTo>
                <a:cubicBezTo>
                  <a:pt x="1" y="116"/>
                  <a:pt x="1" y="116"/>
                  <a:pt x="1" y="116"/>
                </a:cubicBezTo>
                <a:cubicBezTo>
                  <a:pt x="0" y="116"/>
                  <a:pt x="0" y="117"/>
                  <a:pt x="0" y="119"/>
                </a:cubicBezTo>
                <a:cubicBezTo>
                  <a:pt x="0" y="121"/>
                  <a:pt x="0" y="122"/>
                  <a:pt x="1" y="122"/>
                </a:cubicBezTo>
                <a:cubicBezTo>
                  <a:pt x="57" y="122"/>
                  <a:pt x="57" y="122"/>
                  <a:pt x="57" y="122"/>
                </a:cubicBezTo>
                <a:cubicBezTo>
                  <a:pt x="58" y="122"/>
                  <a:pt x="59" y="121"/>
                  <a:pt x="59" y="119"/>
                </a:cubicBezTo>
                <a:cubicBezTo>
                  <a:pt x="59" y="117"/>
                  <a:pt x="58" y="116"/>
                  <a:pt x="57" y="1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20" grpId="0" animBg="1"/>
      <p:bldP spid="23" grpId="0" animBg="1"/>
      <p:bldP spid="26" grpId="0" animBg="1"/>
      <p:bldP spid="32" grpId="0" animBg="1"/>
      <p:bldP spid="53" grpId="0" animBg="1"/>
      <p:bldP spid="54" grpId="0" animBg="1"/>
      <p:bldP spid="55" grpId="0" animBg="1"/>
      <p:bldP spid="56" grpId="0" animBg="1"/>
      <p:bldP spid="73" grpId="0" animBg="1"/>
      <p:bldP spid="7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椭圆 85"/>
          <p:cNvSpPr/>
          <p:nvPr/>
        </p:nvSpPr>
        <p:spPr>
          <a:xfrm rot="11047877" flipV="1">
            <a:off x="8308975" y="5719763"/>
            <a:ext cx="176213" cy="1762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8" name="椭圆 87"/>
          <p:cNvSpPr/>
          <p:nvPr/>
        </p:nvSpPr>
        <p:spPr>
          <a:xfrm rot="11047877">
            <a:off x="3890963" y="5235575"/>
            <a:ext cx="123825" cy="1238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 rot="11047877">
            <a:off x="4294188" y="6721475"/>
            <a:ext cx="123825" cy="1238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0" name="椭圆 89"/>
          <p:cNvSpPr/>
          <p:nvPr/>
        </p:nvSpPr>
        <p:spPr>
          <a:xfrm rot="11047877">
            <a:off x="8826500" y="5873750"/>
            <a:ext cx="127000" cy="127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1" name="椭圆 90"/>
          <p:cNvSpPr/>
          <p:nvPr/>
        </p:nvSpPr>
        <p:spPr>
          <a:xfrm rot="11047877">
            <a:off x="7078663" y="6456363"/>
            <a:ext cx="452437" cy="4524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 rot="11047877" flipH="1">
            <a:off x="8724900" y="4476750"/>
            <a:ext cx="138113" cy="13811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 rot="11047877" flipH="1">
            <a:off x="4899025" y="6496050"/>
            <a:ext cx="139700" cy="13811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 rot="11047877" flipH="1">
            <a:off x="7996238" y="4240213"/>
            <a:ext cx="422275" cy="4222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55563" y="3451225"/>
            <a:ext cx="519112" cy="5191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6731000" y="6753225"/>
            <a:ext cx="271463" cy="2714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8" name="椭圆 97"/>
          <p:cNvSpPr/>
          <p:nvPr/>
        </p:nvSpPr>
        <p:spPr>
          <a:xfrm>
            <a:off x="10213975" y="3238500"/>
            <a:ext cx="501650" cy="5000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 flipV="1">
            <a:off x="10110788" y="4351338"/>
            <a:ext cx="384175" cy="3841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 flipV="1">
            <a:off x="4464050" y="5535613"/>
            <a:ext cx="384175" cy="3841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>
            <a:off x="1817688" y="6245225"/>
            <a:ext cx="471487" cy="4714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2" name="椭圆 101"/>
          <p:cNvSpPr/>
          <p:nvPr/>
        </p:nvSpPr>
        <p:spPr>
          <a:xfrm>
            <a:off x="11842750" y="3402013"/>
            <a:ext cx="271463" cy="27146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>
            <a:off x="11102975" y="4179888"/>
            <a:ext cx="269875" cy="2714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9615488" y="6046788"/>
            <a:ext cx="271462" cy="2714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2860675" y="6430963"/>
            <a:ext cx="549275" cy="549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7159625" y="5703888"/>
            <a:ext cx="549275" cy="549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>
            <a:off x="9618663" y="2452688"/>
            <a:ext cx="282575" cy="2857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169863" y="4748213"/>
            <a:ext cx="550862" cy="549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 flipH="1">
            <a:off x="1428750" y="5278438"/>
            <a:ext cx="368300" cy="3683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>
            <a:off x="3117850" y="5554663"/>
            <a:ext cx="608013" cy="6080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1" name="椭圆 110"/>
          <p:cNvSpPr/>
          <p:nvPr/>
        </p:nvSpPr>
        <p:spPr>
          <a:xfrm>
            <a:off x="6462713" y="6118225"/>
            <a:ext cx="344487" cy="3460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2" name="椭圆 111"/>
          <p:cNvSpPr/>
          <p:nvPr/>
        </p:nvSpPr>
        <p:spPr>
          <a:xfrm>
            <a:off x="8501063" y="5019675"/>
            <a:ext cx="247650" cy="2476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3" name="椭圆 112"/>
          <p:cNvSpPr/>
          <p:nvPr/>
        </p:nvSpPr>
        <p:spPr>
          <a:xfrm>
            <a:off x="8526463" y="6335713"/>
            <a:ext cx="1100137" cy="11001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5118100" y="6583363"/>
            <a:ext cx="728663" cy="72866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7" name="椭圆 116"/>
          <p:cNvSpPr/>
          <p:nvPr/>
        </p:nvSpPr>
        <p:spPr>
          <a:xfrm flipH="1">
            <a:off x="3421063" y="4489450"/>
            <a:ext cx="309562" cy="3111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>
            <a:off x="9518650" y="5357813"/>
            <a:ext cx="350838" cy="3524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>
            <a:off x="7937500" y="6753225"/>
            <a:ext cx="361950" cy="36036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>
            <a:off x="10304463" y="5583238"/>
            <a:ext cx="522287" cy="5222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1" name="椭圆 120"/>
          <p:cNvSpPr/>
          <p:nvPr/>
        </p:nvSpPr>
        <p:spPr>
          <a:xfrm flipH="1">
            <a:off x="5786438" y="6280150"/>
            <a:ext cx="315912" cy="31591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2" name="椭圆 121"/>
          <p:cNvSpPr/>
          <p:nvPr/>
        </p:nvSpPr>
        <p:spPr>
          <a:xfrm flipH="1">
            <a:off x="787400" y="4184650"/>
            <a:ext cx="415925" cy="41751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" name="椭圆 122"/>
          <p:cNvSpPr/>
          <p:nvPr/>
        </p:nvSpPr>
        <p:spPr>
          <a:xfrm rot="11047877">
            <a:off x="4237038" y="6276975"/>
            <a:ext cx="123825" cy="1238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6" name="椭圆 125"/>
          <p:cNvSpPr/>
          <p:nvPr/>
        </p:nvSpPr>
        <p:spPr>
          <a:xfrm>
            <a:off x="4870450" y="5681663"/>
            <a:ext cx="669925" cy="66992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7" name="椭圆 126"/>
          <p:cNvSpPr/>
          <p:nvPr/>
        </p:nvSpPr>
        <p:spPr>
          <a:xfrm>
            <a:off x="7967663" y="6008688"/>
            <a:ext cx="439737" cy="4397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8" name="椭圆 127"/>
          <p:cNvSpPr/>
          <p:nvPr/>
        </p:nvSpPr>
        <p:spPr>
          <a:xfrm>
            <a:off x="6088063" y="6635750"/>
            <a:ext cx="549275" cy="549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9" name="椭圆 128"/>
          <p:cNvSpPr/>
          <p:nvPr/>
        </p:nvSpPr>
        <p:spPr>
          <a:xfrm>
            <a:off x="11652250" y="4589463"/>
            <a:ext cx="728663" cy="7302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0" name="椭圆 129"/>
          <p:cNvSpPr/>
          <p:nvPr/>
        </p:nvSpPr>
        <p:spPr>
          <a:xfrm>
            <a:off x="10537825" y="6399213"/>
            <a:ext cx="412750" cy="4127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1" name="椭圆 130"/>
          <p:cNvSpPr/>
          <p:nvPr/>
        </p:nvSpPr>
        <p:spPr>
          <a:xfrm>
            <a:off x="465138" y="5934075"/>
            <a:ext cx="730250" cy="72866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3" name="椭圆 132"/>
          <p:cNvSpPr/>
          <p:nvPr/>
        </p:nvSpPr>
        <p:spPr>
          <a:xfrm>
            <a:off x="4124325" y="5864225"/>
            <a:ext cx="282575" cy="2841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 rot="11047877" flipH="1">
            <a:off x="7205663" y="5405438"/>
            <a:ext cx="138112" cy="13811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5" name="椭圆 134"/>
          <p:cNvSpPr/>
          <p:nvPr/>
        </p:nvSpPr>
        <p:spPr>
          <a:xfrm>
            <a:off x="3779838" y="6300788"/>
            <a:ext cx="990600" cy="9906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6" name="椭圆 135"/>
          <p:cNvSpPr/>
          <p:nvPr/>
        </p:nvSpPr>
        <p:spPr>
          <a:xfrm>
            <a:off x="1812925" y="3538538"/>
            <a:ext cx="490538" cy="49053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1" name="椭圆 210"/>
          <p:cNvSpPr/>
          <p:nvPr/>
        </p:nvSpPr>
        <p:spPr>
          <a:xfrm flipH="1">
            <a:off x="11687175" y="2138363"/>
            <a:ext cx="444500" cy="444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2" name="椭圆 211"/>
          <p:cNvSpPr/>
          <p:nvPr/>
        </p:nvSpPr>
        <p:spPr>
          <a:xfrm>
            <a:off x="-434975" y="2360613"/>
            <a:ext cx="627063" cy="6286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3" name="椭圆 212"/>
          <p:cNvSpPr/>
          <p:nvPr/>
        </p:nvSpPr>
        <p:spPr>
          <a:xfrm flipH="1">
            <a:off x="2444750" y="2798763"/>
            <a:ext cx="266700" cy="2682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4" name="椭圆 213"/>
          <p:cNvSpPr/>
          <p:nvPr/>
        </p:nvSpPr>
        <p:spPr>
          <a:xfrm rot="11047877" flipV="1">
            <a:off x="9999663" y="1350963"/>
            <a:ext cx="149225" cy="1492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" name="椭圆 214"/>
          <p:cNvSpPr/>
          <p:nvPr/>
        </p:nvSpPr>
        <p:spPr>
          <a:xfrm flipH="1">
            <a:off x="2636838" y="4654550"/>
            <a:ext cx="601662" cy="6000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6" name="椭圆 215"/>
          <p:cNvSpPr/>
          <p:nvPr/>
        </p:nvSpPr>
        <p:spPr>
          <a:xfrm>
            <a:off x="2490788" y="5783263"/>
            <a:ext cx="382587" cy="382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7" name="椭圆 216"/>
          <p:cNvSpPr/>
          <p:nvPr/>
        </p:nvSpPr>
        <p:spPr>
          <a:xfrm>
            <a:off x="7702550" y="4910138"/>
            <a:ext cx="638175" cy="6381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8" name="椭圆 217"/>
          <p:cNvSpPr/>
          <p:nvPr/>
        </p:nvSpPr>
        <p:spPr>
          <a:xfrm>
            <a:off x="9159875" y="4476750"/>
            <a:ext cx="541338" cy="5429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9" name="椭圆 218"/>
          <p:cNvSpPr/>
          <p:nvPr/>
        </p:nvSpPr>
        <p:spPr>
          <a:xfrm>
            <a:off x="11637963" y="3808413"/>
            <a:ext cx="541337" cy="5429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0" name="椭圆 219"/>
          <p:cNvSpPr/>
          <p:nvPr/>
        </p:nvSpPr>
        <p:spPr>
          <a:xfrm flipV="1">
            <a:off x="9682163" y="3733800"/>
            <a:ext cx="274637" cy="2762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1" name="椭圆 220"/>
          <p:cNvSpPr/>
          <p:nvPr/>
        </p:nvSpPr>
        <p:spPr>
          <a:xfrm>
            <a:off x="6561138" y="5537200"/>
            <a:ext cx="409575" cy="4095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96" name="图片 195"/>
          <p:cNvPicPr>
            <a:picLocks noChangeAspect="1"/>
          </p:cNvPicPr>
          <p:nvPr/>
        </p:nvPicPr>
        <p:blipFill>
          <a:blip r:embed="rId2" cstate="print"/>
          <a:srcRect l="36905" t="33759" r="32570" b="22025"/>
          <a:stretch>
            <a:fillRect/>
          </a:stretch>
        </p:blipFill>
        <p:spPr>
          <a:xfrm rot="1501864">
            <a:off x="7973266" y="1354132"/>
            <a:ext cx="407562" cy="407562"/>
          </a:xfrm>
          <a:custGeom>
            <a:avLst/>
            <a:gdLst>
              <a:gd name="connsiteX0" fmla="*/ 588998 w 1177996"/>
              <a:gd name="connsiteY0" fmla="*/ 0 h 1177994"/>
              <a:gd name="connsiteX1" fmla="*/ 1177996 w 1177996"/>
              <a:gd name="connsiteY1" fmla="*/ 588997 h 1177994"/>
              <a:gd name="connsiteX2" fmla="*/ 588998 w 1177996"/>
              <a:gd name="connsiteY2" fmla="*/ 1177994 h 1177994"/>
              <a:gd name="connsiteX3" fmla="*/ 0 w 1177996"/>
              <a:gd name="connsiteY3" fmla="*/ 588997 h 1177994"/>
              <a:gd name="connsiteX4" fmla="*/ 588998 w 1177996"/>
              <a:gd name="connsiteY4" fmla="*/ 0 h 1177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7996" h="1177994">
                <a:moveTo>
                  <a:pt x="588998" y="0"/>
                </a:moveTo>
                <a:cubicBezTo>
                  <a:pt x="914293" y="0"/>
                  <a:pt x="1177996" y="263703"/>
                  <a:pt x="1177996" y="588997"/>
                </a:cubicBezTo>
                <a:cubicBezTo>
                  <a:pt x="1177996" y="914291"/>
                  <a:pt x="914293" y="1177994"/>
                  <a:pt x="588998" y="1177994"/>
                </a:cubicBezTo>
                <a:cubicBezTo>
                  <a:pt x="263703" y="1177994"/>
                  <a:pt x="0" y="914291"/>
                  <a:pt x="0" y="588997"/>
                </a:cubicBezTo>
                <a:cubicBezTo>
                  <a:pt x="0" y="263703"/>
                  <a:pt x="263703" y="0"/>
                  <a:pt x="588998" y="0"/>
                </a:cubicBezTo>
                <a:close/>
              </a:path>
            </a:pathLst>
          </a:custGeom>
        </p:spPr>
      </p:pic>
      <p:sp>
        <p:nvSpPr>
          <p:cNvPr id="197" name="椭圆 196"/>
          <p:cNvSpPr/>
          <p:nvPr/>
        </p:nvSpPr>
        <p:spPr>
          <a:xfrm>
            <a:off x="11261725" y="5419725"/>
            <a:ext cx="271463" cy="2714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8" name="椭圆 197"/>
          <p:cNvSpPr/>
          <p:nvPr/>
        </p:nvSpPr>
        <p:spPr>
          <a:xfrm flipV="1">
            <a:off x="11339513" y="6289675"/>
            <a:ext cx="276225" cy="2746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590955" y="273020"/>
            <a:ext cx="5072002" cy="6035705"/>
            <a:chOff x="3565662" y="300100"/>
            <a:chExt cx="5070953" cy="6036274"/>
          </a:xfrm>
        </p:grpSpPr>
        <p:sp>
          <p:nvSpPr>
            <p:cNvPr id="210" name="任意多边形 209"/>
            <p:cNvSpPr/>
            <p:nvPr/>
          </p:nvSpPr>
          <p:spPr>
            <a:xfrm rot="13500000" flipH="1">
              <a:off x="3565632" y="300130"/>
              <a:ext cx="5071014" cy="5070953"/>
            </a:xfrm>
            <a:custGeom>
              <a:avLst/>
              <a:gdLst>
                <a:gd name="connsiteX0" fmla="*/ 650363 w 4518605"/>
                <a:gd name="connsiteY0" fmla="*/ 3854920 h 4518605"/>
                <a:gd name="connsiteX1" fmla="*/ 657342 w 4518605"/>
                <a:gd name="connsiteY1" fmla="*/ 3861263 h 4518605"/>
                <a:gd name="connsiteX2" fmla="*/ 663685 w 4518605"/>
                <a:gd name="connsiteY2" fmla="*/ 3868242 h 4518605"/>
                <a:gd name="connsiteX3" fmla="*/ 664321 w 4518605"/>
                <a:gd name="connsiteY3" fmla="*/ 3867606 h 4518605"/>
                <a:gd name="connsiteX4" fmla="*/ 811278 w 4518605"/>
                <a:gd name="connsiteY4" fmla="*/ 4001169 h 4518605"/>
                <a:gd name="connsiteX5" fmla="*/ 2252641 w 4518605"/>
                <a:gd name="connsiteY5" fmla="*/ 4518605 h 4518605"/>
                <a:gd name="connsiteX6" fmla="*/ 4518605 w 4518605"/>
                <a:gd name="connsiteY6" fmla="*/ 2252641 h 4518605"/>
                <a:gd name="connsiteX7" fmla="*/ 4341017 w 4518605"/>
                <a:gd name="connsiteY7" fmla="*/ 234852 h 4518605"/>
                <a:gd name="connsiteX8" fmla="*/ 4376100 w 4518605"/>
                <a:gd name="connsiteY8" fmla="*/ 155826 h 4518605"/>
                <a:gd name="connsiteX9" fmla="*/ 4410691 w 4518605"/>
                <a:gd name="connsiteY9" fmla="*/ 121235 h 4518605"/>
                <a:gd name="connsiteX10" fmla="*/ 4386735 w 4518605"/>
                <a:gd name="connsiteY10" fmla="*/ 131870 h 4518605"/>
                <a:gd name="connsiteX11" fmla="*/ 4397370 w 4518605"/>
                <a:gd name="connsiteY11" fmla="*/ 107914 h 4518605"/>
                <a:gd name="connsiteX12" fmla="*/ 4362779 w 4518605"/>
                <a:gd name="connsiteY12" fmla="*/ 142505 h 4518605"/>
                <a:gd name="connsiteX13" fmla="*/ 4283753 w 4518605"/>
                <a:gd name="connsiteY13" fmla="*/ 177588 h 4518605"/>
                <a:gd name="connsiteX14" fmla="*/ 2265964 w 4518605"/>
                <a:gd name="connsiteY14" fmla="*/ 0 h 4518605"/>
                <a:gd name="connsiteX15" fmla="*/ 0 w 4518605"/>
                <a:gd name="connsiteY15" fmla="*/ 2265964 h 4518605"/>
                <a:gd name="connsiteX16" fmla="*/ 517436 w 4518605"/>
                <a:gd name="connsiteY16" fmla="*/ 3707327 h 4518605"/>
                <a:gd name="connsiteX17" fmla="*/ 650999 w 4518605"/>
                <a:gd name="connsiteY17" fmla="*/ 3854284 h 451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8605" h="4518605">
                  <a:moveTo>
                    <a:pt x="650363" y="3854920"/>
                  </a:moveTo>
                  <a:lnTo>
                    <a:pt x="657342" y="3861263"/>
                  </a:lnTo>
                  <a:lnTo>
                    <a:pt x="663685" y="3868242"/>
                  </a:lnTo>
                  <a:lnTo>
                    <a:pt x="664321" y="3867606"/>
                  </a:lnTo>
                  <a:lnTo>
                    <a:pt x="811278" y="4001169"/>
                  </a:lnTo>
                  <a:cubicBezTo>
                    <a:pt x="1202970" y="4324422"/>
                    <a:pt x="1705128" y="4518605"/>
                    <a:pt x="2252641" y="4518605"/>
                  </a:cubicBezTo>
                  <a:cubicBezTo>
                    <a:pt x="3504098" y="4518605"/>
                    <a:pt x="4518605" y="3504098"/>
                    <a:pt x="4518605" y="2252641"/>
                  </a:cubicBezTo>
                  <a:cubicBezTo>
                    <a:pt x="4518605" y="1544527"/>
                    <a:pt x="4104232" y="871931"/>
                    <a:pt x="4341017" y="234852"/>
                  </a:cubicBezTo>
                  <a:lnTo>
                    <a:pt x="4376100" y="155826"/>
                  </a:lnTo>
                  <a:lnTo>
                    <a:pt x="4410691" y="121235"/>
                  </a:lnTo>
                  <a:lnTo>
                    <a:pt x="4386735" y="131870"/>
                  </a:lnTo>
                  <a:lnTo>
                    <a:pt x="4397370" y="107914"/>
                  </a:lnTo>
                  <a:lnTo>
                    <a:pt x="4362779" y="142505"/>
                  </a:lnTo>
                  <a:lnTo>
                    <a:pt x="4283753" y="177588"/>
                  </a:lnTo>
                  <a:cubicBezTo>
                    <a:pt x="3646674" y="414373"/>
                    <a:pt x="2974078" y="0"/>
                    <a:pt x="2265964" y="0"/>
                  </a:cubicBezTo>
                  <a:cubicBezTo>
                    <a:pt x="1014507" y="0"/>
                    <a:pt x="0" y="1014507"/>
                    <a:pt x="0" y="2265964"/>
                  </a:cubicBezTo>
                  <a:cubicBezTo>
                    <a:pt x="0" y="2813477"/>
                    <a:pt x="194183" y="3315635"/>
                    <a:pt x="517436" y="3707327"/>
                  </a:cubicBezTo>
                  <a:lnTo>
                    <a:pt x="650999" y="385428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225" name="直接连接符 224"/>
            <p:cNvCxnSpPr/>
            <p:nvPr/>
          </p:nvCxnSpPr>
          <p:spPr>
            <a:xfrm>
              <a:off x="3759267" y="2427581"/>
              <a:ext cx="4637716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直接连接符 228"/>
            <p:cNvCxnSpPr/>
            <p:nvPr/>
          </p:nvCxnSpPr>
          <p:spPr>
            <a:xfrm>
              <a:off x="3759267" y="2462509"/>
              <a:ext cx="2688669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接连接符 231"/>
            <p:cNvCxnSpPr/>
            <p:nvPr/>
          </p:nvCxnSpPr>
          <p:spPr>
            <a:xfrm>
              <a:off x="3759267" y="3448440"/>
              <a:ext cx="4637716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直接连接符 232"/>
            <p:cNvCxnSpPr/>
            <p:nvPr/>
          </p:nvCxnSpPr>
          <p:spPr>
            <a:xfrm>
              <a:off x="6939959" y="3511946"/>
              <a:ext cx="1457024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9" name="图片 348"/>
            <p:cNvPicPr>
              <a:picLocks noChangeAspect="1"/>
            </p:cNvPicPr>
            <p:nvPr/>
          </p:nvPicPr>
          <p:blipFill>
            <a:blip r:embed="rId3" cstate="print"/>
            <a:srcRect l="35176"/>
            <a:stretch>
              <a:fillRect/>
            </a:stretch>
          </p:blipFill>
          <p:spPr>
            <a:xfrm>
              <a:off x="3775670" y="3572820"/>
              <a:ext cx="2276311" cy="2763554"/>
            </a:xfrm>
            <a:custGeom>
              <a:avLst/>
              <a:gdLst>
                <a:gd name="connsiteX0" fmla="*/ 0 w 2501639"/>
                <a:gd name="connsiteY0" fmla="*/ 0 h 3037113"/>
                <a:gd name="connsiteX1" fmla="*/ 2501639 w 2501639"/>
                <a:gd name="connsiteY1" fmla="*/ 0 h 3037113"/>
                <a:gd name="connsiteX2" fmla="*/ 2501639 w 2501639"/>
                <a:gd name="connsiteY2" fmla="*/ 3031844 h 3037113"/>
                <a:gd name="connsiteX3" fmla="*/ 2499610 w 2501639"/>
                <a:gd name="connsiteY3" fmla="*/ 3037113 h 3037113"/>
                <a:gd name="connsiteX4" fmla="*/ 2494398 w 2501639"/>
                <a:gd name="connsiteY4" fmla="*/ 3037113 h 3037113"/>
                <a:gd name="connsiteX5" fmla="*/ 2494398 w 2501639"/>
                <a:gd name="connsiteY5" fmla="*/ 2995749 h 3037113"/>
                <a:gd name="connsiteX6" fmla="*/ 2459527 w 2501639"/>
                <a:gd name="connsiteY6" fmla="*/ 2905197 h 3037113"/>
                <a:gd name="connsiteX7" fmla="*/ 717381 w 2501639"/>
                <a:gd name="connsiteY7" fmla="*/ 1444903 h 3037113"/>
                <a:gd name="connsiteX8" fmla="*/ 19111 w 2501639"/>
                <a:gd name="connsiteY8" fmla="*/ 132437 h 3037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01639" h="3037113">
                  <a:moveTo>
                    <a:pt x="0" y="0"/>
                  </a:moveTo>
                  <a:lnTo>
                    <a:pt x="2501639" y="0"/>
                  </a:lnTo>
                  <a:lnTo>
                    <a:pt x="2501639" y="3031844"/>
                  </a:lnTo>
                  <a:lnTo>
                    <a:pt x="2499610" y="3037113"/>
                  </a:lnTo>
                  <a:lnTo>
                    <a:pt x="2494398" y="3037113"/>
                  </a:lnTo>
                  <a:lnTo>
                    <a:pt x="2494398" y="2995749"/>
                  </a:lnTo>
                  <a:lnTo>
                    <a:pt x="2459527" y="2905197"/>
                  </a:lnTo>
                  <a:cubicBezTo>
                    <a:pt x="2141873" y="2211741"/>
                    <a:pt x="1279306" y="2006828"/>
                    <a:pt x="717381" y="1444903"/>
                  </a:cubicBezTo>
                  <a:cubicBezTo>
                    <a:pt x="344970" y="1072492"/>
                    <a:pt x="112213" y="613311"/>
                    <a:pt x="19111" y="132437"/>
                  </a:cubicBezTo>
                  <a:close/>
                </a:path>
              </a:pathLst>
            </a:custGeom>
          </p:spPr>
        </p:pic>
      </p:grpSp>
      <p:sp>
        <p:nvSpPr>
          <p:cNvPr id="201" name="椭圆 200"/>
          <p:cNvSpPr/>
          <p:nvPr/>
        </p:nvSpPr>
        <p:spPr>
          <a:xfrm>
            <a:off x="8102600" y="1300163"/>
            <a:ext cx="477838" cy="4778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2" name="椭圆 221"/>
          <p:cNvSpPr/>
          <p:nvPr/>
        </p:nvSpPr>
        <p:spPr>
          <a:xfrm>
            <a:off x="3444875" y="3463925"/>
            <a:ext cx="676275" cy="67786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8735" name="图片 7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09950" y="2248992"/>
            <a:ext cx="5402263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3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45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5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3" grpId="0" animBg="1"/>
      <p:bldP spid="134" grpId="0" animBg="1"/>
      <p:bldP spid="135" grpId="0" animBg="1"/>
      <p:bldP spid="136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197" grpId="0" animBg="1"/>
      <p:bldP spid="198" grpId="0" animBg="1"/>
      <p:bldP spid="201" grpId="0" animBg="1"/>
      <p:bldP spid="2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椭圆 43"/>
          <p:cNvSpPr/>
          <p:nvPr/>
        </p:nvSpPr>
        <p:spPr>
          <a:xfrm>
            <a:off x="5043488" y="1749425"/>
            <a:ext cx="417512" cy="41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4548188" y="1454150"/>
            <a:ext cx="328612" cy="330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 flipH="1">
            <a:off x="298450" y="1919288"/>
            <a:ext cx="554038" cy="5524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0" y="216000"/>
            <a:ext cx="2638148" cy="584775"/>
            <a:chOff x="0" y="216017"/>
            <a:chExt cx="2638837" cy="584399"/>
          </a:xfrm>
        </p:grpSpPr>
        <p:sp>
          <p:nvSpPr>
            <p:cNvPr id="16" name="矩形 15"/>
            <p:cNvSpPr/>
            <p:nvPr/>
          </p:nvSpPr>
          <p:spPr>
            <a:xfrm>
              <a:off x="0" y="242888"/>
              <a:ext cx="401743" cy="46166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01743" y="216017"/>
              <a:ext cx="2237094" cy="5843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图书馆概况</a:t>
              </a:r>
              <a:endPara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5256213" y="2995613"/>
            <a:ext cx="206375" cy="2047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11047877">
            <a:off x="1938338" y="5992813"/>
            <a:ext cx="165100" cy="165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1328738" y="5078413"/>
            <a:ext cx="603250" cy="6032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flipV="1">
            <a:off x="2563813" y="5973763"/>
            <a:ext cx="679450" cy="6794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576263" y="5153025"/>
            <a:ext cx="287337" cy="28733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flipH="1">
            <a:off x="2752725" y="5370513"/>
            <a:ext cx="301625" cy="3016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flipH="1">
            <a:off x="4416425" y="5197475"/>
            <a:ext cx="231775" cy="2333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3609975" y="5580063"/>
            <a:ext cx="250825" cy="2524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5" name="组合 54"/>
          <p:cNvGrpSpPr/>
          <p:nvPr/>
        </p:nvGrpSpPr>
        <p:grpSpPr>
          <a:xfrm>
            <a:off x="4539416" y="3368966"/>
            <a:ext cx="1674934" cy="1674934"/>
            <a:chOff x="4539416" y="3368966"/>
            <a:chExt cx="1674934" cy="1674934"/>
          </a:xfrm>
          <a:solidFill>
            <a:schemeClr val="accent2"/>
          </a:solidFill>
        </p:grpSpPr>
        <p:sp>
          <p:nvSpPr>
            <p:cNvPr id="32" name="椭圆 31"/>
            <p:cNvSpPr/>
            <p:nvPr/>
          </p:nvSpPr>
          <p:spPr>
            <a:xfrm>
              <a:off x="4539416" y="3368966"/>
              <a:ext cx="1674934" cy="16749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4716908" y="4046996"/>
              <a:ext cx="1467068" cy="40011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图书馆正门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椭圆 58"/>
          <p:cNvSpPr/>
          <p:nvPr/>
        </p:nvSpPr>
        <p:spPr>
          <a:xfrm>
            <a:off x="-41275" y="3700463"/>
            <a:ext cx="942975" cy="9477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5" name="组合 84"/>
          <p:cNvGrpSpPr>
            <a:grpSpLocks/>
          </p:cNvGrpSpPr>
          <p:nvPr/>
        </p:nvGrpSpPr>
        <p:grpSpPr bwMode="auto">
          <a:xfrm>
            <a:off x="6638925" y="939799"/>
            <a:ext cx="4956175" cy="2818588"/>
            <a:chOff x="6639013" y="1549333"/>
            <a:chExt cx="4955526" cy="2818247"/>
          </a:xfrm>
        </p:grpSpPr>
        <p:sp>
          <p:nvSpPr>
            <p:cNvPr id="60" name="文本框 59"/>
            <p:cNvSpPr txBox="1"/>
            <p:nvPr/>
          </p:nvSpPr>
          <p:spPr>
            <a:xfrm>
              <a:off x="6639013" y="1549333"/>
              <a:ext cx="4820607" cy="5231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l"/>
                <a:defRPr/>
              </a:pPr>
              <a:r>
                <a:rPr lang="zh-CN" altLang="en-US" sz="2800" b="1" dirty="0" smtClean="0">
                  <a:solidFill>
                    <a:schemeClr val="accent2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本 馆 简 介</a:t>
              </a:r>
              <a:endParaRPr lang="en-US" altLang="zh-CN" sz="2800" b="1" dirty="0">
                <a:solidFill>
                  <a:schemeClr val="accent2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6921550" y="2059535"/>
              <a:ext cx="4672989" cy="23080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2015</a:t>
              </a:r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年</a:t>
              </a:r>
              <a:r>
                <a:rPr lang="en-US" altLang="zh-CN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9</a:t>
              </a:r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月建成；馆舍总面积</a:t>
              </a:r>
              <a:r>
                <a:rPr lang="en-US" altLang="zh-CN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4000</a:t>
              </a:r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余平方米，共</a:t>
              </a:r>
              <a:r>
                <a:rPr lang="en-US" altLang="zh-CN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3</a:t>
              </a:r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层，配有阅览座位</a:t>
              </a:r>
              <a:r>
                <a:rPr lang="en-US" altLang="zh-CN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700</a:t>
              </a:r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座；现馆藏图书</a:t>
              </a:r>
              <a:r>
                <a:rPr lang="en-US" altLang="zh-CN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15</a:t>
              </a:r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万册，报刊</a:t>
              </a:r>
              <a:r>
                <a:rPr lang="en-US" altLang="zh-CN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500</a:t>
              </a:r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余种，电子书</a:t>
              </a:r>
              <a:r>
                <a:rPr lang="en-US" altLang="zh-CN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10</a:t>
              </a:r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万册；设有教育学、艺术学、自然科学、社会科学等馆藏区，并特设绘本专区。</a:t>
              </a:r>
              <a:endPara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6638925" y="3719318"/>
            <a:ext cx="4930775" cy="2641217"/>
            <a:chOff x="6639013" y="4154731"/>
            <a:chExt cx="4930125" cy="2639449"/>
          </a:xfrm>
        </p:grpSpPr>
        <p:sp>
          <p:nvSpPr>
            <p:cNvPr id="64" name="矩形 63"/>
            <p:cNvSpPr/>
            <p:nvPr/>
          </p:nvSpPr>
          <p:spPr>
            <a:xfrm>
              <a:off x="6667584" y="4487401"/>
              <a:ext cx="4901554" cy="2306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    周一至周四：</a:t>
              </a:r>
              <a:r>
                <a:rPr lang="en-US" altLang="zh-CN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8:00-20:10</a:t>
              </a: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 smtClean="0">
                  <a:solidFill>
                    <a:srgbClr val="FF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【</a:t>
              </a:r>
              <a:r>
                <a:rPr lang="zh-CN" altLang="en-US" sz="2400" b="1" dirty="0" smtClean="0">
                  <a:solidFill>
                    <a:srgbClr val="FF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晚自习开放</a:t>
              </a:r>
              <a:r>
                <a:rPr lang="en-US" altLang="zh-CN" sz="2400" b="1" dirty="0" smtClean="0">
                  <a:solidFill>
                    <a:srgbClr val="FF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】</a:t>
              </a:r>
              <a:r>
                <a:rPr lang="zh-CN" altLang="en-US" sz="2400" b="1" dirty="0" smtClean="0">
                  <a:solidFill>
                    <a:srgbClr val="FF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周一：</a:t>
              </a:r>
              <a:r>
                <a:rPr lang="en-US" altLang="zh-CN" sz="2400" b="1" dirty="0" smtClean="0">
                  <a:solidFill>
                    <a:srgbClr val="FF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2017</a:t>
              </a:r>
              <a:r>
                <a:rPr lang="zh-CN" altLang="en-US" sz="2400" b="1" dirty="0" smtClean="0">
                  <a:solidFill>
                    <a:srgbClr val="FF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级</a:t>
              </a:r>
              <a:endParaRPr lang="en-US" altLang="zh-CN" sz="2400" b="1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    周          五：</a:t>
              </a:r>
              <a:r>
                <a:rPr lang="en-US" altLang="zh-CN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8:00-16:30</a:t>
              </a: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    周          日：</a:t>
              </a:r>
              <a:r>
                <a:rPr lang="en-US" altLang="zh-CN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9:00-16:00</a:t>
              </a:r>
              <a:endPara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6639013" y="4154731"/>
              <a:ext cx="4820607" cy="52287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l"/>
                <a:defRPr/>
              </a:pPr>
              <a:r>
                <a:rPr lang="zh-CN" altLang="en-US" sz="2800" b="1" dirty="0" smtClean="0">
                  <a:solidFill>
                    <a:schemeClr val="accent2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开 放 时 间</a:t>
              </a:r>
              <a:endParaRPr lang="en-US" altLang="zh-CN" sz="2800" b="1" dirty="0">
                <a:solidFill>
                  <a:schemeClr val="accent2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9236" name="灯片编号占位符 69"/>
          <p:cNvSpPr>
            <a:spLocks noGrp="1"/>
          </p:cNvSpPr>
          <p:nvPr>
            <p:ph type="sldNum" sz="quarter" idx="10"/>
          </p:nvPr>
        </p:nvSpPr>
        <p:spPr bwMode="auto">
          <a:xfrm>
            <a:off x="11268075" y="6048375"/>
            <a:ext cx="373063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A02F301E-2C76-4068-A1DB-6AD9E27791CF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pic>
        <p:nvPicPr>
          <p:cNvPr id="87" name="图片 86"/>
          <p:cNvPicPr>
            <a:picLocks noChangeAspect="1"/>
          </p:cNvPicPr>
          <p:nvPr/>
        </p:nvPicPr>
        <p:blipFill>
          <a:blip r:embed="rId3" cstate="print"/>
          <a:srcRect l="15987" t="309" r="20936" b="54406"/>
          <a:stretch>
            <a:fillRect/>
          </a:stretch>
        </p:blipFill>
        <p:spPr>
          <a:xfrm rot="2636422">
            <a:off x="725173" y="1862295"/>
            <a:ext cx="3478797" cy="3478797"/>
          </a:xfrm>
          <a:custGeom>
            <a:avLst/>
            <a:gdLst>
              <a:gd name="connsiteX0" fmla="*/ 1238250 w 2476500"/>
              <a:gd name="connsiteY0" fmla="*/ 0 h 2476500"/>
              <a:gd name="connsiteX1" fmla="*/ 2476500 w 2476500"/>
              <a:gd name="connsiteY1" fmla="*/ 1238250 h 2476500"/>
              <a:gd name="connsiteX2" fmla="*/ 1238250 w 2476500"/>
              <a:gd name="connsiteY2" fmla="*/ 2476500 h 2476500"/>
              <a:gd name="connsiteX3" fmla="*/ 0 w 2476500"/>
              <a:gd name="connsiteY3" fmla="*/ 1238250 h 2476500"/>
              <a:gd name="connsiteX4" fmla="*/ 1238250 w 2476500"/>
              <a:gd name="connsiteY4" fmla="*/ 0 h 24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0" h="2476500">
                <a:moveTo>
                  <a:pt x="1238250" y="0"/>
                </a:moveTo>
                <a:cubicBezTo>
                  <a:pt x="1922117" y="0"/>
                  <a:pt x="2476500" y="554383"/>
                  <a:pt x="2476500" y="1238250"/>
                </a:cubicBezTo>
                <a:cubicBezTo>
                  <a:pt x="2476500" y="1922117"/>
                  <a:pt x="1922117" y="2476500"/>
                  <a:pt x="1238250" y="2476500"/>
                </a:cubicBezTo>
                <a:cubicBezTo>
                  <a:pt x="554383" y="2476500"/>
                  <a:pt x="0" y="1922117"/>
                  <a:pt x="0" y="1238250"/>
                </a:cubicBezTo>
                <a:cubicBezTo>
                  <a:pt x="0" y="554383"/>
                  <a:pt x="554383" y="0"/>
                  <a:pt x="1238250" y="0"/>
                </a:cubicBezTo>
                <a:close/>
              </a:path>
            </a:pathLst>
          </a:custGeom>
        </p:spPr>
      </p:pic>
      <p:grpSp>
        <p:nvGrpSpPr>
          <p:cNvPr id="38" name="组合 37"/>
          <p:cNvGrpSpPr/>
          <p:nvPr/>
        </p:nvGrpSpPr>
        <p:grpSpPr>
          <a:xfrm>
            <a:off x="720000" y="1080000"/>
            <a:ext cx="4320000" cy="4320000"/>
            <a:chOff x="874713" y="1088345"/>
            <a:chExt cx="4161745" cy="4194855"/>
          </a:xfrm>
        </p:grpSpPr>
        <p:sp>
          <p:nvSpPr>
            <p:cNvPr id="40" name="椭圆 39"/>
            <p:cNvSpPr/>
            <p:nvPr/>
          </p:nvSpPr>
          <p:spPr>
            <a:xfrm>
              <a:off x="874713" y="1143000"/>
              <a:ext cx="4141787" cy="4140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37" name="Picture 9" descr="C:\Users\user\Documents\Tencent Files\664897523\Image\C2C\A2503B22E89DDD84FF176F07BA64E27D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15669" y="1088345"/>
              <a:ext cx="4120789" cy="409325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9" grpId="0" animBg="1"/>
      <p:bldP spid="45" grpId="0" animBg="1"/>
      <p:bldP spid="30" grpId="0" animBg="1"/>
      <p:bldP spid="26" grpId="0" animBg="1"/>
      <p:bldP spid="28" grpId="0" animBg="1"/>
      <p:bldP spid="29" grpId="0" animBg="1"/>
      <p:bldP spid="33" grpId="0" animBg="1"/>
      <p:bldP spid="35" grpId="0" animBg="1"/>
      <p:bldP spid="36" grpId="0" animBg="1"/>
      <p:bldP spid="42" grpId="0" animBg="1"/>
      <p:bldP spid="5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A7E89-ABB9-485B-8EAF-4D6A08193F1C}" type="slidenum">
              <a:rPr lang="zh-CN" altLang="en-US" smtClean="0"/>
              <a:pPr/>
              <a:t>5</a:t>
            </a:fld>
            <a:endParaRPr lang="zh-CN" altLang="en-US"/>
          </a:p>
        </p:txBody>
      </p:sp>
      <p:pic>
        <p:nvPicPr>
          <p:cNvPr id="3" name="图片 2" descr="F019BA42A8DDB853E21DB7440E5B2FD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矩形 3"/>
          <p:cNvSpPr/>
          <p:nvPr/>
        </p:nvSpPr>
        <p:spPr bwMode="auto">
          <a:xfrm>
            <a:off x="38100" y="242888"/>
            <a:ext cx="401638" cy="4619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37086" y="221734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入口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78586" y="190500"/>
            <a:ext cx="44540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请刷卡进馆！！！</a:t>
            </a:r>
            <a:endParaRPr lang="en-US" altLang="zh-CN" sz="3200" b="1" dirty="0">
              <a:solidFill>
                <a:srgbClr val="FF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A7E89-ABB9-485B-8EAF-4D6A08193F1C}" type="slidenum">
              <a:rPr lang="zh-CN" altLang="en-US" smtClean="0"/>
              <a:pPr/>
              <a:t>6</a:t>
            </a:fld>
            <a:endParaRPr lang="zh-CN" altLang="en-US"/>
          </a:p>
        </p:txBody>
      </p:sp>
      <p:pic>
        <p:nvPicPr>
          <p:cNvPr id="3" name="图片 2" descr="EC3D28F964622930DB44F77E6BB6E36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4310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矩形 3"/>
          <p:cNvSpPr/>
          <p:nvPr/>
        </p:nvSpPr>
        <p:spPr bwMode="auto">
          <a:xfrm>
            <a:off x="38100" y="330200"/>
            <a:ext cx="401638" cy="4619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37086" y="272534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出口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椭圆 43"/>
          <p:cNvSpPr/>
          <p:nvPr/>
        </p:nvSpPr>
        <p:spPr>
          <a:xfrm>
            <a:off x="5043488" y="1749425"/>
            <a:ext cx="417512" cy="41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4548188" y="1454150"/>
            <a:ext cx="328612" cy="330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 flipH="1">
            <a:off x="298450" y="1919288"/>
            <a:ext cx="554038" cy="5524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0" y="216000"/>
            <a:ext cx="2638148" cy="584775"/>
            <a:chOff x="0" y="216017"/>
            <a:chExt cx="2638837" cy="584399"/>
          </a:xfrm>
        </p:grpSpPr>
        <p:sp>
          <p:nvSpPr>
            <p:cNvPr id="16" name="矩形 15"/>
            <p:cNvSpPr/>
            <p:nvPr/>
          </p:nvSpPr>
          <p:spPr>
            <a:xfrm>
              <a:off x="0" y="242888"/>
              <a:ext cx="401743" cy="46166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01743" y="216017"/>
              <a:ext cx="2237094" cy="5843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图书馆概况</a:t>
              </a:r>
              <a:endPara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5256213" y="2995613"/>
            <a:ext cx="206375" cy="2047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11047877">
            <a:off x="1938338" y="5992813"/>
            <a:ext cx="165100" cy="165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1328738" y="5078413"/>
            <a:ext cx="603250" cy="6032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flipV="1">
            <a:off x="2563813" y="5973763"/>
            <a:ext cx="679450" cy="6794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576263" y="5153025"/>
            <a:ext cx="287337" cy="28733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flipH="1">
            <a:off x="2752725" y="5370513"/>
            <a:ext cx="301625" cy="3016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flipH="1">
            <a:off x="4416425" y="5197475"/>
            <a:ext cx="231775" cy="2333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3609975" y="5580063"/>
            <a:ext cx="250825" cy="2524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" name="组合 54"/>
          <p:cNvGrpSpPr/>
          <p:nvPr/>
        </p:nvGrpSpPr>
        <p:grpSpPr>
          <a:xfrm>
            <a:off x="4539416" y="3368966"/>
            <a:ext cx="1674934" cy="1674934"/>
            <a:chOff x="4539416" y="3368966"/>
            <a:chExt cx="1674934" cy="1674934"/>
          </a:xfrm>
          <a:solidFill>
            <a:schemeClr val="accent2"/>
          </a:solidFill>
        </p:grpSpPr>
        <p:sp>
          <p:nvSpPr>
            <p:cNvPr id="32" name="椭圆 31"/>
            <p:cNvSpPr/>
            <p:nvPr/>
          </p:nvSpPr>
          <p:spPr>
            <a:xfrm>
              <a:off x="4539416" y="3368966"/>
              <a:ext cx="1674934" cy="16749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4716908" y="4046996"/>
              <a:ext cx="1467068" cy="40011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图书馆网站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椭圆 58"/>
          <p:cNvSpPr/>
          <p:nvPr/>
        </p:nvSpPr>
        <p:spPr>
          <a:xfrm>
            <a:off x="-41275" y="3700463"/>
            <a:ext cx="942975" cy="9477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236" name="灯片编号占位符 69"/>
          <p:cNvSpPr>
            <a:spLocks noGrp="1"/>
          </p:cNvSpPr>
          <p:nvPr>
            <p:ph type="sldNum" sz="quarter" idx="10"/>
          </p:nvPr>
        </p:nvSpPr>
        <p:spPr bwMode="auto">
          <a:xfrm>
            <a:off x="11268075" y="6048375"/>
            <a:ext cx="373063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A02F301E-2C76-4068-A1DB-6AD9E27791CF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pic>
        <p:nvPicPr>
          <p:cNvPr id="87" name="图片 86"/>
          <p:cNvPicPr>
            <a:picLocks noChangeAspect="1"/>
          </p:cNvPicPr>
          <p:nvPr/>
        </p:nvPicPr>
        <p:blipFill>
          <a:blip r:embed="rId3" cstate="print"/>
          <a:srcRect l="15987" t="309" r="20936" b="54406"/>
          <a:stretch>
            <a:fillRect/>
          </a:stretch>
        </p:blipFill>
        <p:spPr>
          <a:xfrm rot="2636422">
            <a:off x="725173" y="1862295"/>
            <a:ext cx="3478797" cy="3478797"/>
          </a:xfrm>
          <a:custGeom>
            <a:avLst/>
            <a:gdLst>
              <a:gd name="connsiteX0" fmla="*/ 1238250 w 2476500"/>
              <a:gd name="connsiteY0" fmla="*/ 0 h 2476500"/>
              <a:gd name="connsiteX1" fmla="*/ 2476500 w 2476500"/>
              <a:gd name="connsiteY1" fmla="*/ 1238250 h 2476500"/>
              <a:gd name="connsiteX2" fmla="*/ 1238250 w 2476500"/>
              <a:gd name="connsiteY2" fmla="*/ 2476500 h 2476500"/>
              <a:gd name="connsiteX3" fmla="*/ 0 w 2476500"/>
              <a:gd name="connsiteY3" fmla="*/ 1238250 h 2476500"/>
              <a:gd name="connsiteX4" fmla="*/ 1238250 w 2476500"/>
              <a:gd name="connsiteY4" fmla="*/ 0 h 24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0" h="2476500">
                <a:moveTo>
                  <a:pt x="1238250" y="0"/>
                </a:moveTo>
                <a:cubicBezTo>
                  <a:pt x="1922117" y="0"/>
                  <a:pt x="2476500" y="554383"/>
                  <a:pt x="2476500" y="1238250"/>
                </a:cubicBezTo>
                <a:cubicBezTo>
                  <a:pt x="2476500" y="1922117"/>
                  <a:pt x="1922117" y="2476500"/>
                  <a:pt x="1238250" y="2476500"/>
                </a:cubicBezTo>
                <a:cubicBezTo>
                  <a:pt x="554383" y="2476500"/>
                  <a:pt x="0" y="1922117"/>
                  <a:pt x="0" y="1238250"/>
                </a:cubicBezTo>
                <a:cubicBezTo>
                  <a:pt x="0" y="554383"/>
                  <a:pt x="554383" y="0"/>
                  <a:pt x="1238250" y="0"/>
                </a:cubicBezTo>
                <a:close/>
              </a:path>
            </a:pathLst>
          </a:custGeom>
        </p:spPr>
      </p:pic>
      <p:grpSp>
        <p:nvGrpSpPr>
          <p:cNvPr id="38" name="组合 37"/>
          <p:cNvGrpSpPr/>
          <p:nvPr/>
        </p:nvGrpSpPr>
        <p:grpSpPr>
          <a:xfrm>
            <a:off x="720000" y="1079999"/>
            <a:ext cx="4320000" cy="4320000"/>
            <a:chOff x="928914" y="1126639"/>
            <a:chExt cx="4087846" cy="4272675"/>
          </a:xfrm>
        </p:grpSpPr>
        <p:sp>
          <p:nvSpPr>
            <p:cNvPr id="40" name="椭圆 39"/>
            <p:cNvSpPr/>
            <p:nvPr/>
          </p:nvSpPr>
          <p:spPr>
            <a:xfrm>
              <a:off x="928914" y="1144513"/>
              <a:ext cx="4087846" cy="425480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28700" y="1126639"/>
              <a:ext cx="3962400" cy="419082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6638925" y="1396900"/>
            <a:ext cx="4821238" cy="4156214"/>
            <a:chOff x="6639013" y="1549333"/>
            <a:chExt cx="4820607" cy="4155714"/>
          </a:xfrm>
        </p:grpSpPr>
        <p:sp>
          <p:nvSpPr>
            <p:cNvPr id="43" name="文本框 59"/>
            <p:cNvSpPr txBox="1"/>
            <p:nvPr/>
          </p:nvSpPr>
          <p:spPr>
            <a:xfrm>
              <a:off x="6639013" y="1549333"/>
              <a:ext cx="4820607" cy="5231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l"/>
                <a:defRPr/>
              </a:pPr>
              <a:r>
                <a:rPr lang="zh-CN" altLang="en-US" sz="2800" b="1" dirty="0" smtClean="0">
                  <a:solidFill>
                    <a:schemeClr val="accent2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网 站 功 能</a:t>
              </a:r>
              <a:endParaRPr lang="en-US" altLang="zh-CN" sz="2800" b="1" dirty="0">
                <a:solidFill>
                  <a:schemeClr val="accent2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6921550" y="1919851"/>
              <a:ext cx="3923787" cy="37851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eaLnBrk="1" fontAlgn="auto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馆藏纸本图书信息检索（</a:t>
              </a:r>
              <a:r>
                <a:rPr lang="en-US" altLang="zh-CN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OPAC</a:t>
              </a:r>
              <a:r>
                <a:rPr lang="zh-CN" alt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），个人借阅信息查询，图书续借，电子图书阅览，资源荐购，在线咨询，阅读推荐，图书馆活动等。</a:t>
              </a:r>
              <a:endPara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9" grpId="0" animBg="1"/>
      <p:bldP spid="45" grpId="0" animBg="1"/>
      <p:bldP spid="30" grpId="0" animBg="1"/>
      <p:bldP spid="26" grpId="0" animBg="1"/>
      <p:bldP spid="28" grpId="0" animBg="1"/>
      <p:bldP spid="29" grpId="0" animBg="1"/>
      <p:bldP spid="33" grpId="0" animBg="1"/>
      <p:bldP spid="35" grpId="0" animBg="1"/>
      <p:bldP spid="36" grpId="0" animBg="1"/>
      <p:bldP spid="42" grpId="0" animBg="1"/>
      <p:bldP spid="5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A7E89-ABB9-485B-8EAF-4D6A08193F1C}" type="slidenum">
              <a:rPr lang="zh-CN" altLang="en-US" smtClean="0"/>
              <a:pPr/>
              <a:t>8</a:t>
            </a:fld>
            <a:endParaRPr lang="zh-CN" altLang="en-US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左箭头 3"/>
          <p:cNvSpPr/>
          <p:nvPr/>
        </p:nvSpPr>
        <p:spPr>
          <a:xfrm rot="19311093">
            <a:off x="10360855" y="5604828"/>
            <a:ext cx="1050514" cy="622300"/>
          </a:xfrm>
          <a:prstGeom prst="lef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5" presetClass="emph" presetSubtype="0" repeatCount="3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A7E89-ABB9-485B-8EAF-4D6A08193F1C}" type="slidenum">
              <a:rPr lang="zh-CN" altLang="en-US" smtClean="0"/>
              <a:pPr/>
              <a:t>9</a:t>
            </a:fld>
            <a:endParaRPr lang="zh-CN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0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圆角矩形 3"/>
          <p:cNvSpPr/>
          <p:nvPr/>
        </p:nvSpPr>
        <p:spPr>
          <a:xfrm>
            <a:off x="4127500" y="1930400"/>
            <a:ext cx="7937500" cy="2298700"/>
          </a:xfrm>
          <a:prstGeom prst="roundRect">
            <a:avLst/>
          </a:prstGeom>
          <a:noFill/>
          <a:ln w="8890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5" presetClass="emph" presetSubtype="0" repeatCount="3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theme/theme1.xml><?xml version="1.0" encoding="utf-8"?>
<a:theme xmlns:a="http://schemas.openxmlformats.org/drawingml/2006/main" name="微软雅黑">
  <a:themeElements>
    <a:clrScheme name="平面图表4配色(合集配色)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DBCC0"/>
      </a:accent1>
      <a:accent2>
        <a:srgbClr val="FFC535"/>
      </a:accent2>
      <a:accent3>
        <a:srgbClr val="EB7513"/>
      </a:accent3>
      <a:accent4>
        <a:srgbClr val="C8C2AC"/>
      </a:accent4>
      <a:accent5>
        <a:srgbClr val="76AFAF"/>
      </a:accent5>
      <a:accent6>
        <a:srgbClr val="F4EFDF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>
            <a:latin typeface="微软雅黑 Light" panose="020B0502040204020203" pitchFamily="34" charset="-122"/>
            <a:ea typeface="微软雅黑 Light" panose="020B0502040204020203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微软雅黑" id="{3E5E0507-0DD5-4F3F-BEAB-EA1E7E1D7A0F}" vid="{617B5E1D-EDAA-47A6-85A5-3E9FA5C64BE4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2295</TotalTime>
  <Words>1153</Words>
  <Application>Microsoft Office PowerPoint</Application>
  <PresentationFormat>自定义</PresentationFormat>
  <Paragraphs>177</Paragraphs>
  <Slides>35</Slides>
  <Notes>4</Notes>
  <HiddenSlides>4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36" baseType="lpstr">
      <vt:lpstr>微软雅黑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杨桉楠</dc:creator>
  <cp:lastModifiedBy>user</cp:lastModifiedBy>
  <cp:revision>812</cp:revision>
  <dcterms:created xsi:type="dcterms:W3CDTF">2015-02-01T03:08:30Z</dcterms:created>
  <dcterms:modified xsi:type="dcterms:W3CDTF">2017-11-20T06:32:47Z</dcterms:modified>
</cp:coreProperties>
</file>